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3.bin"/>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6858000" cx="9144000"/>
  <p:notesSz cx="6858000" cy="9144000"/>
  <p:embeddedFontLst>
    <p:embeddedFont>
      <p:font typeface="Constantia"/>
      <p:regular r:id="rId62"/>
      <p:bold r:id="rId63"/>
      <p:italic r:id="rId64"/>
      <p:boldItalic r:id="rId65"/>
    </p:embeddedFont>
    <p:embeddedFont>
      <p:font typeface="Garamond"/>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70" roundtripDataSignature="AMtx7mjrXB+3tt/tsBU/9hjxOlGTgkNd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customschemas.google.com/relationships/presentationmetadata" Target="meta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onstantia-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Constantia-italic.fntdata"/><Relationship Id="rId63" Type="http://schemas.openxmlformats.org/officeDocument/2006/relationships/font" Target="fonts/Constantia-bold.fntdata"/><Relationship Id="rId22" Type="http://schemas.openxmlformats.org/officeDocument/2006/relationships/slide" Target="slides/slide17.xml"/><Relationship Id="rId66" Type="http://schemas.openxmlformats.org/officeDocument/2006/relationships/font" Target="fonts/Garamond-regular.fntdata"/><Relationship Id="rId21" Type="http://schemas.openxmlformats.org/officeDocument/2006/relationships/slide" Target="slides/slide16.xml"/><Relationship Id="rId65" Type="http://schemas.openxmlformats.org/officeDocument/2006/relationships/font" Target="fonts/Constantia-boldItalic.fntdata"/><Relationship Id="rId24" Type="http://schemas.openxmlformats.org/officeDocument/2006/relationships/slide" Target="slides/slide19.xml"/><Relationship Id="rId68" Type="http://schemas.openxmlformats.org/officeDocument/2006/relationships/font" Target="fonts/Garamond-italic.fntdata"/><Relationship Id="rId23" Type="http://schemas.openxmlformats.org/officeDocument/2006/relationships/slide" Target="slides/slide18.xml"/><Relationship Id="rId67" Type="http://schemas.openxmlformats.org/officeDocument/2006/relationships/font" Target="fonts/Garamond-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Garamond-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2" name="Google Shape;242;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What I am going to talk about today</a:t>
            </a:r>
            <a:endParaRPr/>
          </a:p>
        </p:txBody>
      </p:sp>
      <p:sp>
        <p:nvSpPr>
          <p:cNvPr id="243" name="Google Shape;243;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8" name="Google Shape;248;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Purpose of the District – Assist the State</a:t>
            </a:r>
            <a:endParaRPr/>
          </a:p>
          <a:p>
            <a:pPr indent="0" lvl="0" marL="0" rtl="0" algn="l">
              <a:spcBef>
                <a:spcPts val="0"/>
              </a:spcBef>
              <a:spcAft>
                <a:spcPts val="0"/>
              </a:spcAft>
              <a:buNone/>
            </a:pPr>
            <a:r>
              <a:t/>
            </a:r>
            <a:endParaRPr/>
          </a:p>
        </p:txBody>
      </p:sp>
      <p:sp>
        <p:nvSpPr>
          <p:cNvPr id="249" name="Google Shape;249;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8" name="Google Shape;278;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2" name="Shape 412"/>
        <p:cNvGrpSpPr/>
        <p:nvPr/>
      </p:nvGrpSpPr>
      <p:grpSpPr>
        <a:xfrm>
          <a:off x="0" y="0"/>
          <a:ext cx="0" cy="0"/>
          <a:chOff x="0" y="0"/>
          <a:chExt cx="0" cy="0"/>
        </a:xfrm>
      </p:grpSpPr>
      <p:sp>
        <p:nvSpPr>
          <p:cNvPr id="413" name="Google Shape;413;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6" name="Google Shape;13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US"/>
              <a:t>Most aware of the Republican River Compact…1942</a:t>
            </a:r>
            <a:endParaRPr/>
          </a:p>
          <a:p>
            <a:pPr indent="0" lvl="0" marL="0" rtl="0" algn="l">
              <a:spcBef>
                <a:spcPts val="0"/>
              </a:spcBef>
              <a:spcAft>
                <a:spcPts val="0"/>
              </a:spcAft>
              <a:buNone/>
            </a:pPr>
            <a:r>
              <a:t/>
            </a:r>
            <a:endParaRPr/>
          </a:p>
        </p:txBody>
      </p:sp>
      <p:sp>
        <p:nvSpPr>
          <p:cNvPr id="137" name="Google Shape;13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 name="Shape 20"/>
        <p:cNvGrpSpPr/>
        <p:nvPr/>
      </p:nvGrpSpPr>
      <p:grpSpPr>
        <a:xfrm>
          <a:off x="0" y="0"/>
          <a:ext cx="0" cy="0"/>
          <a:chOff x="0" y="0"/>
          <a:chExt cx="0" cy="0"/>
        </a:xfrm>
      </p:grpSpPr>
      <p:sp>
        <p:nvSpPr>
          <p:cNvPr id="21" name="Google Shape;21;p58"/>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58"/>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23" name="Google Shape;23;p58"/>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58"/>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8"/>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1" name="Shape 81"/>
        <p:cNvGrpSpPr/>
        <p:nvPr/>
      </p:nvGrpSpPr>
      <p:grpSpPr>
        <a:xfrm>
          <a:off x="0" y="0"/>
          <a:ext cx="0" cy="0"/>
          <a:chOff x="0" y="0"/>
          <a:chExt cx="0" cy="0"/>
        </a:xfrm>
      </p:grpSpPr>
      <p:sp>
        <p:nvSpPr>
          <p:cNvPr id="82" name="Google Shape;82;p67"/>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67"/>
          <p:cNvSpPr txBox="1"/>
          <p:nvPr>
            <p:ph idx="1" type="body"/>
          </p:nvPr>
        </p:nvSpPr>
        <p:spPr>
          <a:xfrm rot="5400000">
            <a:off x="2377440" y="15240"/>
            <a:ext cx="4389120" cy="82296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84" name="Google Shape;84;p67"/>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67"/>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67"/>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68"/>
          <p:cNvSpPr txBox="1"/>
          <p:nvPr>
            <p:ph type="title"/>
          </p:nvPr>
        </p:nvSpPr>
        <p:spPr>
          <a:xfrm rot="5400000">
            <a:off x="5052218" y="2491583"/>
            <a:ext cx="5211763" cy="20574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68"/>
          <p:cNvSpPr txBox="1"/>
          <p:nvPr>
            <p:ph idx="1" type="body"/>
          </p:nvPr>
        </p:nvSpPr>
        <p:spPr>
          <a:xfrm rot="5400000">
            <a:off x="861219" y="510383"/>
            <a:ext cx="5211763" cy="6019800"/>
          </a:xfrm>
          <a:prstGeom prst="rect">
            <a:avLst/>
          </a:prstGeom>
          <a:noFill/>
          <a:ln>
            <a:noFill/>
          </a:ln>
        </p:spPr>
        <p:txBody>
          <a:bodyPr anchorCtr="0" anchor="t" bIns="45700" lIns="91425" spcFirstLastPara="1" rIns="91425" wrap="square" tIns="45700">
            <a:normAutofit/>
          </a:bodyPr>
          <a:lstStyle>
            <a:lvl1pPr indent="-337185" lvl="0" marL="457200" algn="l">
              <a:spcBef>
                <a:spcPts val="360"/>
              </a:spcBef>
              <a:spcAft>
                <a:spcPts val="0"/>
              </a:spcAft>
              <a:buSzPts val="1710"/>
              <a:buChar char="⚫"/>
              <a:defRPr/>
            </a:lvl1pPr>
            <a:lvl2pPr indent="-325755" lvl="1" marL="914400" algn="l">
              <a:spcBef>
                <a:spcPts val="360"/>
              </a:spcBef>
              <a:spcAft>
                <a:spcPts val="0"/>
              </a:spcAft>
              <a:buSzPts val="1530"/>
              <a:buChar char="⚫"/>
              <a:defRPr/>
            </a:lvl2pPr>
            <a:lvl3pPr indent="-308610" lvl="2" marL="1371600" algn="l">
              <a:spcBef>
                <a:spcPts val="360"/>
              </a:spcBef>
              <a:spcAft>
                <a:spcPts val="0"/>
              </a:spcAft>
              <a:buSzPts val="1260"/>
              <a:buChar char="⚫"/>
              <a:defRPr/>
            </a:lvl3pPr>
            <a:lvl4pPr indent="-302894" lvl="3" marL="1828800" algn="l">
              <a:spcBef>
                <a:spcPts val="360"/>
              </a:spcBef>
              <a:spcAft>
                <a:spcPts val="0"/>
              </a:spcAft>
              <a:buSzPts val="1170"/>
              <a:buChar char="⚫"/>
              <a:defRPr/>
            </a:lvl4pPr>
            <a:lvl5pPr indent="-302895" lvl="4" marL="2286000" algn="l">
              <a:spcBef>
                <a:spcPts val="360"/>
              </a:spcBef>
              <a:spcAft>
                <a:spcPts val="0"/>
              </a:spcAft>
              <a:buSzPts val="1170"/>
              <a:buChar char="⚫"/>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90" name="Google Shape;90;p68"/>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68"/>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68"/>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6" name="Shape 26"/>
        <p:cNvGrpSpPr/>
        <p:nvPr/>
      </p:nvGrpSpPr>
      <p:grpSpPr>
        <a:xfrm>
          <a:off x="0" y="0"/>
          <a:ext cx="0" cy="0"/>
          <a:chOff x="0" y="0"/>
          <a:chExt cx="0" cy="0"/>
        </a:xfrm>
      </p:grpSpPr>
      <p:sp>
        <p:nvSpPr>
          <p:cNvPr id="27" name="Google Shape;27;p59"/>
          <p:cNvSpPr txBox="1"/>
          <p:nvPr>
            <p:ph type="ctrTitle"/>
          </p:nvPr>
        </p:nvSpPr>
        <p:spPr>
          <a:xfrm>
            <a:off x="533400" y="1371600"/>
            <a:ext cx="7851648" cy="1828800"/>
          </a:xfrm>
          <a:prstGeom prst="rect">
            <a:avLst/>
          </a:prstGeom>
          <a:noFill/>
          <a:ln>
            <a:noFill/>
          </a:ln>
        </p:spPr>
        <p:txBody>
          <a:bodyPr anchorCtr="0" anchor="b" bIns="0" lIns="0" spcFirstLastPara="1" rIns="18275" wrap="square" tIns="0">
            <a:normAutofit/>
          </a:bodyPr>
          <a:lstStyle>
            <a:lvl1pPr lvl="0" algn="r">
              <a:spcBef>
                <a:spcPts val="0"/>
              </a:spcBef>
              <a:spcAft>
                <a:spcPts val="0"/>
              </a:spcAft>
              <a:buClr>
                <a:srgbClr val="4CE0EA"/>
              </a:buClr>
              <a:buSzPts val="5600"/>
              <a:buFont typeface="Calibri"/>
              <a:buNone/>
              <a:defRPr b="1" sz="5600">
                <a:solidFill>
                  <a:srgbClr val="4CE0EA"/>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9"/>
          <p:cNvSpPr txBox="1"/>
          <p:nvPr>
            <p:ph idx="1" type="subTitle"/>
          </p:nvPr>
        </p:nvSpPr>
        <p:spPr>
          <a:xfrm>
            <a:off x="533400" y="3228536"/>
            <a:ext cx="7854696" cy="1752600"/>
          </a:xfrm>
          <a:prstGeom prst="rect">
            <a:avLst/>
          </a:prstGeom>
          <a:noFill/>
          <a:ln>
            <a:noFill/>
          </a:ln>
        </p:spPr>
        <p:txBody>
          <a:bodyPr anchorCtr="0" anchor="t" bIns="45700" lIns="0" spcFirstLastPara="1" rIns="18275" wrap="square" tIns="45700">
            <a:normAutofit/>
          </a:bodyPr>
          <a:lstStyle>
            <a:lvl1pPr lvl="0" marR="45720" algn="r">
              <a:spcBef>
                <a:spcPts val="520"/>
              </a:spcBef>
              <a:spcAft>
                <a:spcPts val="0"/>
              </a:spcAft>
              <a:buSzPts val="2470"/>
              <a:buNone/>
              <a:defRPr>
                <a:solidFill>
                  <a:schemeClr val="lt1"/>
                </a:solidFill>
              </a:defRPr>
            </a:lvl1pPr>
            <a:lvl2pPr lvl="1" algn="ctr">
              <a:spcBef>
                <a:spcPts val="360"/>
              </a:spcBef>
              <a:spcAft>
                <a:spcPts val="0"/>
              </a:spcAft>
              <a:buSzPts val="1530"/>
              <a:buNone/>
              <a:defRPr/>
            </a:lvl2pPr>
            <a:lvl3pPr lvl="2" algn="ctr">
              <a:spcBef>
                <a:spcPts val="360"/>
              </a:spcBef>
              <a:spcAft>
                <a:spcPts val="0"/>
              </a:spcAft>
              <a:buSzPts val="1260"/>
              <a:buNone/>
              <a:defRPr/>
            </a:lvl3pPr>
            <a:lvl4pPr lvl="3" algn="ctr">
              <a:spcBef>
                <a:spcPts val="360"/>
              </a:spcBef>
              <a:spcAft>
                <a:spcPts val="0"/>
              </a:spcAft>
              <a:buSzPts val="1170"/>
              <a:buNone/>
              <a:defRPr/>
            </a:lvl4pPr>
            <a:lvl5pPr lvl="4" algn="ctr">
              <a:spcBef>
                <a:spcPts val="360"/>
              </a:spcBef>
              <a:spcAft>
                <a:spcPts val="0"/>
              </a:spcAft>
              <a:buSzPts val="1170"/>
              <a:buNone/>
              <a:defRPr/>
            </a:lvl5pPr>
            <a:lvl6pPr lvl="5" algn="ctr">
              <a:spcBef>
                <a:spcPts val="360"/>
              </a:spcBef>
              <a:spcAft>
                <a:spcPts val="0"/>
              </a:spcAft>
              <a:buSzPts val="1440"/>
              <a:buNone/>
              <a:defRPr/>
            </a:lvl6pPr>
            <a:lvl7pPr lvl="6" algn="ctr">
              <a:spcBef>
                <a:spcPts val="360"/>
              </a:spcBef>
              <a:spcAft>
                <a:spcPts val="0"/>
              </a:spcAft>
              <a:buSzPts val="144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p:txBody>
      </p:sp>
      <p:sp>
        <p:nvSpPr>
          <p:cNvPr id="29" name="Google Shape;29;p59"/>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9"/>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9"/>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2" name="Shape 32"/>
        <p:cNvGrpSpPr/>
        <p:nvPr/>
      </p:nvGrpSpPr>
      <p:grpSpPr>
        <a:xfrm>
          <a:off x="0" y="0"/>
          <a:ext cx="0" cy="0"/>
          <a:chOff x="0" y="0"/>
          <a:chExt cx="0" cy="0"/>
        </a:xfrm>
      </p:grpSpPr>
      <p:sp>
        <p:nvSpPr>
          <p:cNvPr id="33" name="Google Shape;33;p60"/>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0"/>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0"/>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Google Shape;37;p61"/>
          <p:cNvSpPr txBox="1"/>
          <p:nvPr>
            <p:ph type="title"/>
          </p:nvPr>
        </p:nvSpPr>
        <p:spPr>
          <a:xfrm>
            <a:off x="457200" y="704088"/>
            <a:ext cx="83058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5000"/>
              <a:buFont typeface="Calibri"/>
              <a:buNone/>
              <a:defRPr b="0" sz="5000">
                <a:solidFill>
                  <a:schemeClr val="l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1"/>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1"/>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1"/>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 name="Shape 41"/>
        <p:cNvGrpSpPr/>
        <p:nvPr/>
      </p:nvGrpSpPr>
      <p:grpSpPr>
        <a:xfrm>
          <a:off x="0" y="0"/>
          <a:ext cx="0" cy="0"/>
          <a:chOff x="0" y="0"/>
          <a:chExt cx="0" cy="0"/>
        </a:xfrm>
      </p:grpSpPr>
      <p:sp>
        <p:nvSpPr>
          <p:cNvPr id="42" name="Google Shape;42;p62"/>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2"/>
          <p:cNvSpPr txBox="1"/>
          <p:nvPr>
            <p:ph idx="1" type="body"/>
          </p:nvPr>
        </p:nvSpPr>
        <p:spPr>
          <a:xfrm>
            <a:off x="457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4" name="Google Shape;44;p62"/>
          <p:cNvSpPr txBox="1"/>
          <p:nvPr>
            <p:ph idx="2" type="body"/>
          </p:nvPr>
        </p:nvSpPr>
        <p:spPr>
          <a:xfrm>
            <a:off x="4648200" y="1920085"/>
            <a:ext cx="4038600" cy="4434840"/>
          </a:xfrm>
          <a:prstGeom prst="rect">
            <a:avLst/>
          </a:prstGeom>
          <a:noFill/>
          <a:ln>
            <a:noFill/>
          </a:ln>
        </p:spPr>
        <p:txBody>
          <a:bodyPr anchorCtr="0" anchor="t" bIns="45700" lIns="91425" spcFirstLastPara="1" rIns="91425" wrap="square" tIns="45700">
            <a:normAutofit/>
          </a:bodyPr>
          <a:lstStyle>
            <a:lvl1pPr indent="-385445" lvl="0" marL="457200" algn="l">
              <a:spcBef>
                <a:spcPts val="520"/>
              </a:spcBef>
              <a:spcAft>
                <a:spcPts val="0"/>
              </a:spcAft>
              <a:buSzPts val="2470"/>
              <a:buChar char="⚫"/>
              <a:defRPr sz="2600"/>
            </a:lvl1pPr>
            <a:lvl2pPr indent="-358140" lvl="1" marL="914400" algn="l">
              <a:spcBef>
                <a:spcPts val="480"/>
              </a:spcBef>
              <a:spcAft>
                <a:spcPts val="0"/>
              </a:spcAft>
              <a:buSzPts val="2040"/>
              <a:buChar char="⚫"/>
              <a:defRPr sz="2400"/>
            </a:lvl2pPr>
            <a:lvl3pPr indent="-317500" lvl="2" marL="1371600" algn="l">
              <a:spcBef>
                <a:spcPts val="400"/>
              </a:spcBef>
              <a:spcAft>
                <a:spcPts val="0"/>
              </a:spcAft>
              <a:buSzPts val="1400"/>
              <a:buChar char="⚫"/>
              <a:defRPr sz="2000"/>
            </a:lvl3pPr>
            <a:lvl4pPr indent="-302894" lvl="3" marL="1828800" algn="l">
              <a:spcBef>
                <a:spcPts val="360"/>
              </a:spcBef>
              <a:spcAft>
                <a:spcPts val="0"/>
              </a:spcAft>
              <a:buSzPts val="1170"/>
              <a:buChar char="⚫"/>
              <a:defRPr sz="18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45" name="Google Shape;45;p62"/>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62"/>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2"/>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8" name="Shape 48"/>
        <p:cNvGrpSpPr/>
        <p:nvPr/>
      </p:nvGrpSpPr>
      <p:grpSpPr>
        <a:xfrm>
          <a:off x="0" y="0"/>
          <a:ext cx="0" cy="0"/>
          <a:chOff x="0" y="0"/>
          <a:chExt cx="0" cy="0"/>
        </a:xfrm>
      </p:grpSpPr>
      <p:sp>
        <p:nvSpPr>
          <p:cNvPr id="49" name="Google Shape;49;p63"/>
          <p:cNvSpPr txBox="1"/>
          <p:nvPr>
            <p:ph type="title"/>
          </p:nvPr>
        </p:nvSpPr>
        <p:spPr>
          <a:xfrm>
            <a:off x="530352" y="1316736"/>
            <a:ext cx="7772400" cy="1362456"/>
          </a:xfrm>
          <a:prstGeom prst="rect">
            <a:avLst/>
          </a:prstGeom>
          <a:noFill/>
          <a:ln>
            <a:noFill/>
          </a:ln>
        </p:spPr>
        <p:txBody>
          <a:bodyPr anchorCtr="0" anchor="b" bIns="0" lIns="0" spcFirstLastPara="1" rIns="0" wrap="square" tIns="0">
            <a:noAutofit/>
          </a:bodyPr>
          <a:lstStyle>
            <a:lvl1pPr lvl="0" algn="l">
              <a:spcBef>
                <a:spcPts val="0"/>
              </a:spcBef>
              <a:spcAft>
                <a:spcPts val="0"/>
              </a:spcAft>
              <a:buClr>
                <a:srgbClr val="4AE3AC"/>
              </a:buClr>
              <a:buSzPts val="5600"/>
              <a:buFont typeface="Calibri"/>
              <a:buNone/>
              <a:defRPr b="1" sz="5600" cap="none">
                <a:solidFill>
                  <a:srgbClr val="4AE3A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63"/>
          <p:cNvSpPr txBox="1"/>
          <p:nvPr>
            <p:ph idx="1" type="body"/>
          </p:nvPr>
        </p:nvSpPr>
        <p:spPr>
          <a:xfrm>
            <a:off x="530352" y="2704664"/>
            <a:ext cx="7772400" cy="1509712"/>
          </a:xfrm>
          <a:prstGeom prst="rect">
            <a:avLst/>
          </a:prstGeom>
          <a:noFill/>
          <a:ln>
            <a:noFill/>
          </a:ln>
        </p:spPr>
        <p:txBody>
          <a:bodyPr anchorCtr="0" anchor="t" bIns="45700" lIns="45700" spcFirstLastPara="1" rIns="45700" wrap="square" tIns="45700">
            <a:normAutofit/>
          </a:bodyPr>
          <a:lstStyle>
            <a:lvl1pPr indent="-228600" lvl="0" marL="457200" algn="l">
              <a:spcBef>
                <a:spcPts val="440"/>
              </a:spcBef>
              <a:spcAft>
                <a:spcPts val="0"/>
              </a:spcAft>
              <a:buSzPts val="2090"/>
              <a:buNone/>
              <a:defRPr sz="2200">
                <a:solidFill>
                  <a:schemeClr val="lt1"/>
                </a:solidFill>
              </a:defRPr>
            </a:lvl1pPr>
            <a:lvl2pPr indent="-228600" lvl="1" marL="914400" algn="l">
              <a:spcBef>
                <a:spcPts val="360"/>
              </a:spcBef>
              <a:spcAft>
                <a:spcPts val="0"/>
              </a:spcAft>
              <a:buSzPts val="1530"/>
              <a:buNone/>
              <a:defRPr sz="1800">
                <a:solidFill>
                  <a:schemeClr val="lt1"/>
                </a:solidFill>
              </a:defRPr>
            </a:lvl2pPr>
            <a:lvl3pPr indent="-228600" lvl="2" marL="1371600" algn="l">
              <a:spcBef>
                <a:spcPts val="320"/>
              </a:spcBef>
              <a:spcAft>
                <a:spcPts val="0"/>
              </a:spcAft>
              <a:buSzPts val="1120"/>
              <a:buNone/>
              <a:defRPr sz="1600">
                <a:solidFill>
                  <a:schemeClr val="lt1"/>
                </a:solidFill>
              </a:defRPr>
            </a:lvl3pPr>
            <a:lvl4pPr indent="-228600" lvl="3" marL="1828800" algn="l">
              <a:spcBef>
                <a:spcPts val="280"/>
              </a:spcBef>
              <a:spcAft>
                <a:spcPts val="0"/>
              </a:spcAft>
              <a:buSzPts val="910"/>
              <a:buNone/>
              <a:defRPr sz="1400">
                <a:solidFill>
                  <a:schemeClr val="lt1"/>
                </a:solidFill>
              </a:defRPr>
            </a:lvl4pPr>
            <a:lvl5pPr indent="-228600" lvl="4" marL="2286000" algn="l">
              <a:spcBef>
                <a:spcPts val="280"/>
              </a:spcBef>
              <a:spcAft>
                <a:spcPts val="0"/>
              </a:spcAft>
              <a:buSzPts val="910"/>
              <a:buNone/>
              <a:defRPr sz="1400">
                <a:solidFill>
                  <a:schemeClr val="lt1"/>
                </a:solidFill>
              </a:defRPr>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1" name="Google Shape;51;p63"/>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3"/>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3"/>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4" name="Shape 54"/>
        <p:cNvGrpSpPr/>
        <p:nvPr/>
      </p:nvGrpSpPr>
      <p:grpSpPr>
        <a:xfrm>
          <a:off x="0" y="0"/>
          <a:ext cx="0" cy="0"/>
          <a:chOff x="0" y="0"/>
          <a:chExt cx="0" cy="0"/>
        </a:xfrm>
      </p:grpSpPr>
      <p:sp>
        <p:nvSpPr>
          <p:cNvPr id="55" name="Google Shape;55;p64"/>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algn="l">
              <a:spcBef>
                <a:spcPts val="0"/>
              </a:spcBef>
              <a:spcAft>
                <a:spcPts val="0"/>
              </a:spcAft>
              <a:buClr>
                <a:schemeClr val="lt2"/>
              </a:buClr>
              <a:buSzPts val="5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64"/>
          <p:cNvSpPr txBox="1"/>
          <p:nvPr>
            <p:ph idx="1" type="body"/>
          </p:nvPr>
        </p:nvSpPr>
        <p:spPr>
          <a:xfrm>
            <a:off x="457200" y="1855248"/>
            <a:ext cx="4040188" cy="659352"/>
          </a:xfrm>
          <a:prstGeom prst="rect">
            <a:avLst/>
          </a:prstGeom>
          <a:noFill/>
          <a:ln>
            <a:noFill/>
          </a:ln>
        </p:spPr>
        <p:txBody>
          <a:bodyPr anchorCtr="0" anchor="ctr" bIns="0" lIns="45700" spcFirstLastPara="1" rIns="45700" wrap="square" tIns="0">
            <a:noAutofit/>
          </a:bodyPr>
          <a:lstStyle>
            <a:lvl1pPr indent="-228600" lvl="0" marL="457200" algn="l">
              <a:spcBef>
                <a:spcPts val="480"/>
              </a:spcBef>
              <a:spcAft>
                <a:spcPts val="0"/>
              </a:spcAft>
              <a:buSzPts val="2280"/>
              <a:buNone/>
              <a:defRPr b="1" sz="2400" cap="none">
                <a:solidFill>
                  <a:schemeClr val="lt2"/>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7" name="Google Shape;57;p64"/>
          <p:cNvSpPr txBox="1"/>
          <p:nvPr>
            <p:ph idx="2" type="body"/>
          </p:nvPr>
        </p:nvSpPr>
        <p:spPr>
          <a:xfrm>
            <a:off x="4645025" y="1859757"/>
            <a:ext cx="4041775" cy="654843"/>
          </a:xfrm>
          <a:prstGeom prst="rect">
            <a:avLst/>
          </a:prstGeom>
          <a:noFill/>
          <a:ln>
            <a:noFill/>
          </a:ln>
        </p:spPr>
        <p:txBody>
          <a:bodyPr anchorCtr="0" anchor="ctr" bIns="0" lIns="45700" spcFirstLastPara="1" rIns="45700" wrap="square" tIns="0">
            <a:normAutofit/>
          </a:bodyPr>
          <a:lstStyle>
            <a:lvl1pPr indent="-228600" lvl="0" marL="457200" algn="l">
              <a:spcBef>
                <a:spcPts val="480"/>
              </a:spcBef>
              <a:spcAft>
                <a:spcPts val="0"/>
              </a:spcAft>
              <a:buSzPts val="2280"/>
              <a:buNone/>
              <a:defRPr b="1" sz="2400" cap="none">
                <a:solidFill>
                  <a:schemeClr val="lt2"/>
                </a:solidFill>
              </a:defRPr>
            </a:lvl1pPr>
            <a:lvl2pPr indent="-228600" lvl="1" marL="914400" algn="l">
              <a:spcBef>
                <a:spcPts val="400"/>
              </a:spcBef>
              <a:spcAft>
                <a:spcPts val="0"/>
              </a:spcAft>
              <a:buSzPts val="1700"/>
              <a:buNone/>
              <a:defRPr b="1" sz="2000"/>
            </a:lvl2pPr>
            <a:lvl3pPr indent="-228600" lvl="2" marL="1371600" algn="l">
              <a:spcBef>
                <a:spcPts val="360"/>
              </a:spcBef>
              <a:spcAft>
                <a:spcPts val="0"/>
              </a:spcAft>
              <a:buSzPts val="1260"/>
              <a:buNone/>
              <a:defRPr b="1" sz="1800"/>
            </a:lvl3pPr>
            <a:lvl4pPr indent="-228600" lvl="3" marL="1828800" algn="l">
              <a:spcBef>
                <a:spcPts val="320"/>
              </a:spcBef>
              <a:spcAft>
                <a:spcPts val="0"/>
              </a:spcAft>
              <a:buSzPts val="1040"/>
              <a:buNone/>
              <a:defRPr b="1" sz="1600"/>
            </a:lvl4pPr>
            <a:lvl5pPr indent="-228600" lvl="4" marL="2286000" algn="l">
              <a:spcBef>
                <a:spcPts val="320"/>
              </a:spcBef>
              <a:spcAft>
                <a:spcPts val="0"/>
              </a:spcAft>
              <a:buSzPts val="1040"/>
              <a:buNone/>
              <a:defRPr b="1"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8" name="Google Shape;58;p64"/>
          <p:cNvSpPr txBox="1"/>
          <p:nvPr>
            <p:ph idx="3" type="body"/>
          </p:nvPr>
        </p:nvSpPr>
        <p:spPr>
          <a:xfrm>
            <a:off x="457200" y="2514600"/>
            <a:ext cx="4040188"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59" name="Google Shape;59;p64"/>
          <p:cNvSpPr txBox="1"/>
          <p:nvPr>
            <p:ph idx="4" type="body"/>
          </p:nvPr>
        </p:nvSpPr>
        <p:spPr>
          <a:xfrm>
            <a:off x="4645025" y="2514600"/>
            <a:ext cx="4041775" cy="3845720"/>
          </a:xfrm>
          <a:prstGeom prst="rect">
            <a:avLst/>
          </a:prstGeom>
          <a:noFill/>
          <a:ln>
            <a:noFill/>
          </a:ln>
        </p:spPr>
        <p:txBody>
          <a:bodyPr anchorCtr="0" anchor="t" bIns="45700" lIns="91425" spcFirstLastPara="1" rIns="91425" wrap="square" tIns="0">
            <a:normAutofit/>
          </a:bodyPr>
          <a:lstStyle>
            <a:lvl1pPr indent="-361315" lvl="0" marL="457200" algn="l">
              <a:spcBef>
                <a:spcPts val="440"/>
              </a:spcBef>
              <a:spcAft>
                <a:spcPts val="0"/>
              </a:spcAft>
              <a:buSzPts val="2090"/>
              <a:buChar char="⚫"/>
              <a:defRPr sz="2200"/>
            </a:lvl1pPr>
            <a:lvl2pPr indent="-336550" lvl="1" marL="914400" algn="l">
              <a:spcBef>
                <a:spcPts val="400"/>
              </a:spcBef>
              <a:spcAft>
                <a:spcPts val="0"/>
              </a:spcAft>
              <a:buSzPts val="1700"/>
              <a:buChar char="⚫"/>
              <a:defRPr sz="2000"/>
            </a:lvl2pPr>
            <a:lvl3pPr indent="-308610" lvl="2" marL="1371600" algn="l">
              <a:spcBef>
                <a:spcPts val="360"/>
              </a:spcBef>
              <a:spcAft>
                <a:spcPts val="0"/>
              </a:spcAft>
              <a:buSzPts val="1260"/>
              <a:buChar char="⚫"/>
              <a:defRPr sz="1800"/>
            </a:lvl3pPr>
            <a:lvl4pPr indent="-294639" lvl="3" marL="1828800" algn="l">
              <a:spcBef>
                <a:spcPts val="320"/>
              </a:spcBef>
              <a:spcAft>
                <a:spcPts val="0"/>
              </a:spcAft>
              <a:buSzPts val="1040"/>
              <a:buChar char="⚫"/>
              <a:defRPr sz="1600"/>
            </a:lvl4pPr>
            <a:lvl5pPr indent="-294639" lvl="4" marL="2286000" algn="l">
              <a:spcBef>
                <a:spcPts val="320"/>
              </a:spcBef>
              <a:spcAft>
                <a:spcPts val="0"/>
              </a:spcAft>
              <a:buSzPts val="1040"/>
              <a:buChar char="⚫"/>
              <a:defRPr sz="16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0" name="Google Shape;60;p64"/>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64"/>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4"/>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3" name="Shape 63"/>
        <p:cNvGrpSpPr/>
        <p:nvPr/>
      </p:nvGrpSpPr>
      <p:grpSpPr>
        <a:xfrm>
          <a:off x="0" y="0"/>
          <a:ext cx="0" cy="0"/>
          <a:chOff x="0" y="0"/>
          <a:chExt cx="0" cy="0"/>
        </a:xfrm>
      </p:grpSpPr>
      <p:sp>
        <p:nvSpPr>
          <p:cNvPr id="64" name="Google Shape;64;p65"/>
          <p:cNvSpPr txBox="1"/>
          <p:nvPr>
            <p:ph type="title"/>
          </p:nvPr>
        </p:nvSpPr>
        <p:spPr>
          <a:xfrm>
            <a:off x="685800" y="514352"/>
            <a:ext cx="2743200" cy="1162050"/>
          </a:xfrm>
          <a:prstGeom prst="rect">
            <a:avLst/>
          </a:prstGeom>
          <a:noFill/>
          <a:ln>
            <a:noFill/>
          </a:ln>
        </p:spPr>
        <p:txBody>
          <a:bodyPr anchorCtr="0" anchor="b" bIns="0" lIns="0" spcFirstLastPara="1" rIns="0" wrap="square" tIns="45700">
            <a:noAutofit/>
          </a:bodyPr>
          <a:lstStyle>
            <a:lvl1pPr lvl="0" algn="l">
              <a:spcBef>
                <a:spcPts val="0"/>
              </a:spcBef>
              <a:spcAft>
                <a:spcPts val="0"/>
              </a:spcAft>
              <a:buClr>
                <a:schemeClr val="lt2"/>
              </a:buClr>
              <a:buSzPts val="2600"/>
              <a:buFont typeface="Calibri"/>
              <a:buNone/>
              <a:defRPr b="0" sz="2600">
                <a:solidFill>
                  <a:schemeClr val="l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65"/>
          <p:cNvSpPr txBox="1"/>
          <p:nvPr>
            <p:ph idx="1" type="body"/>
          </p:nvPr>
        </p:nvSpPr>
        <p:spPr>
          <a:xfrm>
            <a:off x="685800" y="1676400"/>
            <a:ext cx="2743200" cy="4572000"/>
          </a:xfrm>
          <a:prstGeom prst="rect">
            <a:avLst/>
          </a:prstGeom>
          <a:noFill/>
          <a:ln>
            <a:noFill/>
          </a:ln>
        </p:spPr>
        <p:txBody>
          <a:bodyPr anchorCtr="0" anchor="t" bIns="45700" lIns="18275" spcFirstLastPara="1" rIns="18275" wrap="square" tIns="45700">
            <a:normAutofit/>
          </a:bodyPr>
          <a:lstStyle>
            <a:lvl1pPr indent="-228600" lvl="0" marL="457200" algn="l">
              <a:spcBef>
                <a:spcPts val="280"/>
              </a:spcBef>
              <a:spcAft>
                <a:spcPts val="0"/>
              </a:spcAft>
              <a:buSzPts val="1330"/>
              <a:buNone/>
              <a:defRPr sz="1400"/>
            </a:lvl1pPr>
            <a:lvl2pPr indent="-228600" lvl="1" marL="914400" algn="l">
              <a:spcBef>
                <a:spcPts val="240"/>
              </a:spcBef>
              <a:spcAft>
                <a:spcPts val="0"/>
              </a:spcAft>
              <a:buSzPts val="1020"/>
              <a:buNone/>
              <a:defRPr sz="1200"/>
            </a:lvl2pPr>
            <a:lvl3pPr indent="-228600" lvl="2" marL="1371600" algn="l">
              <a:spcBef>
                <a:spcPts val="200"/>
              </a:spcBef>
              <a:spcAft>
                <a:spcPts val="0"/>
              </a:spcAft>
              <a:buSzPts val="700"/>
              <a:buNone/>
              <a:defRPr sz="1000"/>
            </a:lvl3pPr>
            <a:lvl4pPr indent="-228600" lvl="3" marL="1828800" algn="l">
              <a:spcBef>
                <a:spcPts val="180"/>
              </a:spcBef>
              <a:spcAft>
                <a:spcPts val="0"/>
              </a:spcAft>
              <a:buSzPts val="585"/>
              <a:buNone/>
              <a:defRPr sz="900"/>
            </a:lvl4pPr>
            <a:lvl5pPr indent="-228600" lvl="4" marL="2286000" algn="l">
              <a:spcBef>
                <a:spcPts val="180"/>
              </a:spcBef>
              <a:spcAft>
                <a:spcPts val="0"/>
              </a:spcAft>
              <a:buSzPts val="585"/>
              <a:buNone/>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6" name="Google Shape;66;p65"/>
          <p:cNvSpPr txBox="1"/>
          <p:nvPr>
            <p:ph idx="2" type="body"/>
          </p:nvPr>
        </p:nvSpPr>
        <p:spPr>
          <a:xfrm>
            <a:off x="3575050" y="1676400"/>
            <a:ext cx="5111750" cy="4572000"/>
          </a:xfrm>
          <a:prstGeom prst="rect">
            <a:avLst/>
          </a:prstGeom>
          <a:noFill/>
          <a:ln>
            <a:noFill/>
          </a:ln>
        </p:spPr>
        <p:txBody>
          <a:bodyPr anchorCtr="0" anchor="t" bIns="45700" lIns="91425" spcFirstLastPara="1" rIns="91425" wrap="square" tIns="0">
            <a:normAutofit/>
          </a:bodyPr>
          <a:lstStyle>
            <a:lvl1pPr indent="-397510" lvl="0" marL="457200" algn="l">
              <a:spcBef>
                <a:spcPts val="560"/>
              </a:spcBef>
              <a:spcAft>
                <a:spcPts val="0"/>
              </a:spcAft>
              <a:buSzPts val="2660"/>
              <a:buChar char="⚫"/>
              <a:defRPr sz="2800"/>
            </a:lvl1pPr>
            <a:lvl2pPr indent="-368935" lvl="1" marL="914400" algn="l">
              <a:spcBef>
                <a:spcPts val="520"/>
              </a:spcBef>
              <a:spcAft>
                <a:spcPts val="0"/>
              </a:spcAft>
              <a:buSzPts val="2210"/>
              <a:buChar char="⚫"/>
              <a:defRPr sz="2600"/>
            </a:lvl2pPr>
            <a:lvl3pPr indent="-335280" lvl="2" marL="1371600" algn="l">
              <a:spcBef>
                <a:spcPts val="480"/>
              </a:spcBef>
              <a:spcAft>
                <a:spcPts val="0"/>
              </a:spcAft>
              <a:buSzPts val="1680"/>
              <a:buChar char="⚫"/>
              <a:defRPr sz="2400"/>
            </a:lvl3pPr>
            <a:lvl4pPr indent="-311150" lvl="3" marL="1828800" algn="l">
              <a:spcBef>
                <a:spcPts val="400"/>
              </a:spcBef>
              <a:spcAft>
                <a:spcPts val="0"/>
              </a:spcAft>
              <a:buSzPts val="1300"/>
              <a:buChar char="⚫"/>
              <a:defRPr sz="2000"/>
            </a:lvl4pPr>
            <a:lvl5pPr indent="-302895" lvl="4" marL="2286000" algn="l">
              <a:spcBef>
                <a:spcPts val="360"/>
              </a:spcBef>
              <a:spcAft>
                <a:spcPts val="0"/>
              </a:spcAft>
              <a:buSzPts val="1170"/>
              <a:buChar char="⚫"/>
              <a:defRPr sz="18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67" name="Google Shape;67;p65"/>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65"/>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5"/>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70" name="Shape 70"/>
        <p:cNvGrpSpPr/>
        <p:nvPr/>
      </p:nvGrpSpPr>
      <p:grpSpPr>
        <a:xfrm>
          <a:off x="0" y="0"/>
          <a:ext cx="0" cy="0"/>
          <a:chOff x="0" y="0"/>
          <a:chExt cx="0" cy="0"/>
        </a:xfrm>
      </p:grpSpPr>
      <p:sp>
        <p:nvSpPr>
          <p:cNvPr id="71" name="Google Shape;71;p66"/>
          <p:cNvSpPr/>
          <p:nvPr/>
        </p:nvSpPr>
        <p:spPr>
          <a:xfrm flipH="1" rot="-10380000">
            <a:off x="3165753" y="1108077"/>
            <a:ext cx="5257800" cy="4114800"/>
          </a:xfrm>
          <a:prstGeom prst="snipRoundRect">
            <a:avLst>
              <a:gd fmla="val 0" name="adj1"/>
              <a:gd fmla="val 3646" name="adj2"/>
            </a:avLst>
          </a:prstGeom>
          <a:solidFill>
            <a:srgbClr val="FFFFFF"/>
          </a:solidFill>
          <a:ln cap="rnd" cmpd="sng" w="9525">
            <a:solidFill>
              <a:srgbClr val="C0C0C0"/>
            </a:solidFill>
            <a:prstDash val="solid"/>
            <a:round/>
            <a:headEnd len="sm" w="sm" type="none"/>
            <a:tailEnd len="sm" w="sm" type="none"/>
          </a:ln>
          <a:effectLst>
            <a:outerShdw blurRad="63500" sx="98500" kx="100000" rotWithShape="0" algn="tl" dir="7500000" dist="38500" sy="100080">
              <a:srgbClr val="000000">
                <a:alpha val="2470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72" name="Google Shape;72;p66"/>
          <p:cNvSpPr/>
          <p:nvPr/>
        </p:nvSpPr>
        <p:spPr>
          <a:xfrm flipH="1" rot="-10380000">
            <a:off x="8004134" y="5359769"/>
            <a:ext cx="155448" cy="155448"/>
          </a:xfrm>
          <a:prstGeom prst="rtTriangle">
            <a:avLst/>
          </a:prstGeom>
          <a:solidFill>
            <a:srgbClr val="FFFFFF"/>
          </a:solidFill>
          <a:ln cap="flat" cmpd="sng" w="12700">
            <a:solidFill>
              <a:srgbClr val="FFFFFF"/>
            </a:solidFill>
            <a:prstDash val="solid"/>
            <a:bevel/>
            <a:headEnd len="sm" w="sm" type="none"/>
            <a:tailEnd len="sm" w="sm" type="none"/>
          </a:ln>
          <a:effectLst>
            <a:outerShdw blurRad="19685" rotWithShape="0" algn="tl" dir="12900000" dist="6350">
              <a:srgbClr val="000000">
                <a:alpha val="46666"/>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73" name="Google Shape;73;p66"/>
          <p:cNvSpPr txBox="1"/>
          <p:nvPr>
            <p:ph type="title"/>
          </p:nvPr>
        </p:nvSpPr>
        <p:spPr>
          <a:xfrm>
            <a:off x="609600" y="1176996"/>
            <a:ext cx="2212848" cy="1582621"/>
          </a:xfrm>
          <a:prstGeom prst="rect">
            <a:avLst/>
          </a:prstGeom>
          <a:noFill/>
          <a:ln>
            <a:noFill/>
          </a:ln>
        </p:spPr>
        <p:txBody>
          <a:bodyPr anchorCtr="0" anchor="b" bIns="45700" lIns="45700" spcFirstLastPara="1" rIns="45700" wrap="square" tIns="45700">
            <a:normAutofit/>
          </a:bodyPr>
          <a:lstStyle>
            <a:lvl1pPr lvl="0" algn="l">
              <a:spcBef>
                <a:spcPts val="0"/>
              </a:spcBef>
              <a:spcAft>
                <a:spcPts val="0"/>
              </a:spcAft>
              <a:buClr>
                <a:schemeClr val="lt2"/>
              </a:buClr>
              <a:buSzPts val="2000"/>
              <a:buFont typeface="Calibri"/>
              <a:buNone/>
              <a:defRPr b="1" sz="20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6"/>
          <p:cNvSpPr txBox="1"/>
          <p:nvPr>
            <p:ph idx="1" type="body"/>
          </p:nvPr>
        </p:nvSpPr>
        <p:spPr>
          <a:xfrm>
            <a:off x="609600" y="2828785"/>
            <a:ext cx="2209800" cy="2179320"/>
          </a:xfrm>
          <a:prstGeom prst="rect">
            <a:avLst/>
          </a:prstGeom>
          <a:noFill/>
          <a:ln>
            <a:noFill/>
          </a:ln>
        </p:spPr>
        <p:txBody>
          <a:bodyPr anchorCtr="0" anchor="t" bIns="45700" lIns="64000" spcFirstLastPara="1" rIns="45700" wrap="square" tIns="45700">
            <a:normAutofit/>
          </a:bodyPr>
          <a:lstStyle>
            <a:lvl1pPr indent="-228600" lvl="0" marL="457200" algn="l">
              <a:spcBef>
                <a:spcPts val="250"/>
              </a:spcBef>
              <a:spcAft>
                <a:spcPts val="0"/>
              </a:spcAft>
              <a:buSzPts val="1235"/>
              <a:buFont typeface="Constantia"/>
              <a:buNone/>
              <a:defRPr sz="1300"/>
            </a:lvl1pPr>
            <a:lvl2pPr indent="-293369" lvl="1" marL="914400" algn="l">
              <a:spcBef>
                <a:spcPts val="240"/>
              </a:spcBef>
              <a:spcAft>
                <a:spcPts val="0"/>
              </a:spcAft>
              <a:buSzPts val="1020"/>
              <a:buChar char="⚫"/>
              <a:defRPr sz="1200"/>
            </a:lvl2pPr>
            <a:lvl3pPr indent="-273050" lvl="2" marL="1371600" algn="l">
              <a:spcBef>
                <a:spcPts val="200"/>
              </a:spcBef>
              <a:spcAft>
                <a:spcPts val="0"/>
              </a:spcAft>
              <a:buSzPts val="700"/>
              <a:buChar char="⚫"/>
              <a:defRPr sz="1000"/>
            </a:lvl3pPr>
            <a:lvl4pPr indent="-265747" lvl="3" marL="1828800" algn="l">
              <a:spcBef>
                <a:spcPts val="180"/>
              </a:spcBef>
              <a:spcAft>
                <a:spcPts val="0"/>
              </a:spcAft>
              <a:buSzPts val="585"/>
              <a:buChar char="⚫"/>
              <a:defRPr sz="900"/>
            </a:lvl4pPr>
            <a:lvl5pPr indent="-265747" lvl="4" marL="2286000" algn="l">
              <a:spcBef>
                <a:spcPts val="180"/>
              </a:spcBef>
              <a:spcAft>
                <a:spcPts val="0"/>
              </a:spcAft>
              <a:buSzPts val="585"/>
              <a:buChar char="⚫"/>
              <a:defRPr sz="900"/>
            </a:lvl5pPr>
            <a:lvl6pPr indent="-320039" lvl="5" marL="2743200" algn="l">
              <a:spcBef>
                <a:spcPts val="360"/>
              </a:spcBef>
              <a:spcAft>
                <a:spcPts val="0"/>
              </a:spcAft>
              <a:buSzPts val="1440"/>
              <a:buChar char="⚫"/>
              <a:defRPr/>
            </a:lvl6pPr>
            <a:lvl7pPr indent="-320039" lvl="6" marL="3200400" algn="l">
              <a:spcBef>
                <a:spcPts val="360"/>
              </a:spcBef>
              <a:spcAft>
                <a:spcPts val="0"/>
              </a:spcAft>
              <a:buSzPts val="144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5" name="Google Shape;75;p66"/>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6"/>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6"/>
          <p:cNvSpPr txBox="1"/>
          <p:nvPr>
            <p:ph idx="12" type="sldNum"/>
          </p:nvPr>
        </p:nvSpPr>
        <p:spPr>
          <a:xfrm>
            <a:off x="8077200" y="6356350"/>
            <a:ext cx="609600" cy="365125"/>
          </a:xfrm>
          <a:prstGeom prst="rect">
            <a:avLst/>
          </a:prstGeom>
          <a:noFill/>
          <a:ln>
            <a:noFill/>
          </a:ln>
        </p:spPr>
        <p:txBody>
          <a:bodyPr anchorCtr="0" anchor="b"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66"/>
          <p:cNvSpPr/>
          <p:nvPr>
            <p:ph idx="2" type="pic"/>
          </p:nvPr>
        </p:nvSpPr>
        <p:spPr>
          <a:xfrm rot="420000">
            <a:off x="3485793" y="1199517"/>
            <a:ext cx="4617720" cy="3931920"/>
          </a:xfrm>
          <a:prstGeom prst="rect">
            <a:avLst/>
          </a:prstGeom>
          <a:solidFill>
            <a:schemeClr val="dk2"/>
          </a:solidFill>
          <a:ln cap="rnd" cmpd="sng" w="9525">
            <a:solidFill>
              <a:srgbClr val="C0C0C0"/>
            </a:solidFill>
            <a:prstDash val="solid"/>
            <a:round/>
            <a:headEnd len="sm" w="sm" type="none"/>
            <a:tailEnd len="sm" w="sm" type="none"/>
          </a:ln>
        </p:spPr>
        <p:txBody>
          <a:bodyPr anchorCtr="0" anchor="t" bIns="45700" lIns="91425" spcFirstLastPara="1" rIns="91425" wrap="square" tIns="45700">
            <a:normAutofit/>
          </a:bodyPr>
          <a:lstStyle>
            <a:lvl1pPr lvl="0" marR="0" rtl="0" algn="l">
              <a:spcBef>
                <a:spcPts val="640"/>
              </a:spcBef>
              <a:spcAft>
                <a:spcPts val="0"/>
              </a:spcAft>
              <a:buClr>
                <a:schemeClr val="accent3"/>
              </a:buClr>
              <a:buSzPts val="3040"/>
              <a:buFont typeface="Noto Sans Symbols"/>
              <a:buNone/>
              <a:defRPr b="0" i="0" sz="3200" u="none" cap="none" strike="noStrike">
                <a:solidFill>
                  <a:schemeClr val="lt1"/>
                </a:solidFill>
                <a:latin typeface="Constantia"/>
                <a:ea typeface="Constantia"/>
                <a:cs typeface="Constantia"/>
                <a:sym typeface="Constantia"/>
              </a:defRPr>
            </a:lvl1pPr>
            <a:lvl2pPr lvl="1" marR="0" rtl="0" algn="l">
              <a:spcBef>
                <a:spcPts val="480"/>
              </a:spcBef>
              <a:spcAft>
                <a:spcPts val="0"/>
              </a:spcAft>
              <a:buClr>
                <a:schemeClr val="accent1"/>
              </a:buClr>
              <a:buSzPts val="2040"/>
              <a:buFont typeface="Noto Sans Symbols"/>
              <a:buChar char="⚫"/>
              <a:defRPr b="0" i="0" sz="2400" u="none" cap="none" strike="noStrike">
                <a:solidFill>
                  <a:schemeClr val="lt1"/>
                </a:solidFill>
                <a:latin typeface="Constantia"/>
                <a:ea typeface="Constantia"/>
                <a:cs typeface="Constantia"/>
                <a:sym typeface="Constantia"/>
              </a:defRPr>
            </a:lvl2pPr>
            <a:lvl3pPr lvl="2" marR="0" rtl="0" algn="l">
              <a:spcBef>
                <a:spcPts val="420"/>
              </a:spcBef>
              <a:spcAft>
                <a:spcPts val="0"/>
              </a:spcAft>
              <a:buClr>
                <a:schemeClr val="accent2"/>
              </a:buClr>
              <a:buSzPts val="1470"/>
              <a:buFont typeface="Noto Sans Symbols"/>
              <a:buChar char="⚫"/>
              <a:defRPr b="0" i="0" sz="2100" u="none" cap="none" strike="noStrike">
                <a:solidFill>
                  <a:schemeClr val="lt1"/>
                </a:solidFill>
                <a:latin typeface="Constantia"/>
                <a:ea typeface="Constantia"/>
                <a:cs typeface="Constantia"/>
                <a:sym typeface="Constantia"/>
              </a:defRPr>
            </a:lvl3pPr>
            <a:lvl4pPr lvl="3" marR="0" rtl="0" algn="l">
              <a:spcBef>
                <a:spcPts val="400"/>
              </a:spcBef>
              <a:spcAft>
                <a:spcPts val="0"/>
              </a:spcAft>
              <a:buClr>
                <a:schemeClr val="accent3"/>
              </a:buClr>
              <a:buSzPts val="1300"/>
              <a:buFont typeface="Noto Sans Symbols"/>
              <a:buChar char="⚫"/>
              <a:defRPr b="0" i="0" sz="2000" u="none" cap="none" strike="noStrike">
                <a:solidFill>
                  <a:schemeClr val="lt1"/>
                </a:solidFill>
                <a:latin typeface="Constantia"/>
                <a:ea typeface="Constantia"/>
                <a:cs typeface="Constantia"/>
                <a:sym typeface="Constantia"/>
              </a:defRPr>
            </a:lvl4pPr>
            <a:lvl5pPr lvl="4"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Constantia"/>
                <a:ea typeface="Constantia"/>
                <a:cs typeface="Constantia"/>
                <a:sym typeface="Constantia"/>
              </a:defRPr>
            </a:lvl5pPr>
            <a:lvl6pPr lvl="5" marR="0" rtl="0" algn="l">
              <a:spcBef>
                <a:spcPts val="360"/>
              </a:spcBef>
              <a:spcAft>
                <a:spcPts val="0"/>
              </a:spcAft>
              <a:buClr>
                <a:schemeClr val="accent5"/>
              </a:buClr>
              <a:buSzPts val="1440"/>
              <a:buFont typeface="Noto Sans Symbols"/>
              <a:buChar char="⚫"/>
              <a:defRPr b="0" i="0" sz="1800" u="none" cap="none" strike="noStrike">
                <a:solidFill>
                  <a:schemeClr val="lt1"/>
                </a:solidFill>
                <a:latin typeface="Constantia"/>
                <a:ea typeface="Constantia"/>
                <a:cs typeface="Constantia"/>
                <a:sym typeface="Constantia"/>
              </a:defRPr>
            </a:lvl6pPr>
            <a:lvl7pPr lvl="6" marR="0" rtl="0" algn="l">
              <a:spcBef>
                <a:spcPts val="320"/>
              </a:spcBef>
              <a:spcAft>
                <a:spcPts val="0"/>
              </a:spcAft>
              <a:buClr>
                <a:schemeClr val="accent6"/>
              </a:buClr>
              <a:buSzPts val="1280"/>
              <a:buFont typeface="Noto Sans Symbols"/>
              <a:buChar char="⚫"/>
              <a:defRPr b="0" i="0" sz="1600" u="none" cap="none" strike="noStrike">
                <a:solidFill>
                  <a:schemeClr val="lt1"/>
                </a:solidFill>
                <a:latin typeface="Constantia"/>
                <a:ea typeface="Constantia"/>
                <a:cs typeface="Constantia"/>
                <a:sym typeface="Constantia"/>
              </a:defRPr>
            </a:lvl7pPr>
            <a:lvl8pPr lvl="7" marR="0" rtl="0" algn="l">
              <a:spcBef>
                <a:spcPts val="320"/>
              </a:spcBef>
              <a:spcAft>
                <a:spcPts val="0"/>
              </a:spcAft>
              <a:buClr>
                <a:schemeClr val="lt2"/>
              </a:buClr>
              <a:buSzPts val="1600"/>
              <a:buFont typeface="Constantia"/>
              <a:buChar char="•"/>
              <a:defRPr b="0" i="0" sz="1600" u="none" cap="none" strike="noStrike">
                <a:solidFill>
                  <a:schemeClr val="lt1"/>
                </a:solidFill>
                <a:latin typeface="Constantia"/>
                <a:ea typeface="Constantia"/>
                <a:cs typeface="Constantia"/>
                <a:sym typeface="Constantia"/>
              </a:defRPr>
            </a:lvl8pPr>
            <a:lvl9pPr lvl="8" marR="0" rtl="0" algn="l">
              <a:spcBef>
                <a:spcPts val="280"/>
              </a:spcBef>
              <a:spcAft>
                <a:spcPts val="0"/>
              </a:spcAft>
              <a:buClr>
                <a:schemeClr val="lt2"/>
              </a:buClr>
              <a:buSzPts val="1400"/>
              <a:buFont typeface="Constantia"/>
              <a:buChar char="•"/>
              <a:defRPr b="0" i="0" sz="1400" u="none" cap="none" strike="noStrike">
                <a:solidFill>
                  <a:schemeClr val="lt1"/>
                </a:solidFill>
                <a:latin typeface="Constantia"/>
                <a:ea typeface="Constantia"/>
                <a:cs typeface="Constantia"/>
                <a:sym typeface="Constantia"/>
              </a:defRPr>
            </a:lvl9pPr>
          </a:lstStyle>
          <a:p/>
        </p:txBody>
      </p:sp>
      <p:sp>
        <p:nvSpPr>
          <p:cNvPr id="79" name="Google Shape;79;p66"/>
          <p:cNvSpPr/>
          <p:nvPr/>
        </p:nvSpPr>
        <p:spPr>
          <a:xfrm flipH="1" rot="10800000">
            <a:off x="-9525" y="5816600"/>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80" name="Google Shape;80;p66"/>
          <p:cNvSpPr/>
          <p:nvPr/>
        </p:nvSpPr>
        <p:spPr>
          <a:xfrm flipH="1" rot="10800000">
            <a:off x="4381500" y="6219825"/>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439FD7"/>
            </a:gs>
            <a:gs pos="25000">
              <a:srgbClr val="4397CA"/>
            </a:gs>
            <a:gs pos="100000">
              <a:srgbClr val="00466A"/>
            </a:gs>
          </a:gsLst>
          <a:path path="circle">
            <a:fillToRect b="50%" l="50%" r="50%" t="50%"/>
          </a:path>
          <a:tileRect/>
        </a:gradFill>
      </p:bgPr>
    </p:bg>
    <p:spTree>
      <p:nvGrpSpPr>
        <p:cNvPr id="9" name="Shape 9"/>
        <p:cNvGrpSpPr/>
        <p:nvPr/>
      </p:nvGrpSpPr>
      <p:grpSpPr>
        <a:xfrm>
          <a:off x="0" y="0"/>
          <a:ext cx="0" cy="0"/>
          <a:chOff x="0" y="0"/>
          <a:chExt cx="0" cy="0"/>
        </a:xfrm>
      </p:grpSpPr>
      <p:sp>
        <p:nvSpPr>
          <p:cNvPr id="10" name="Google Shape;10;p57"/>
          <p:cNvSpPr/>
          <p:nvPr/>
        </p:nvSpPr>
        <p:spPr>
          <a:xfrm>
            <a:off x="-9525" y="-7144"/>
            <a:ext cx="9163050" cy="1041400"/>
          </a:xfrm>
          <a:custGeom>
            <a:rect b="b" l="l" r="r" t="t"/>
            <a:pathLst>
              <a:path extrusionOk="0" h="656" w="5772">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D">
                  <a:alpha val="44705"/>
                </a:srgbClr>
              </a:gs>
              <a:gs pos="100000">
                <a:srgbClr val="00E9F7">
                  <a:alpha val="54901"/>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nstantia"/>
              <a:ea typeface="Constantia"/>
              <a:cs typeface="Constantia"/>
              <a:sym typeface="Constantia"/>
            </a:endParaRPr>
          </a:p>
        </p:txBody>
      </p:sp>
      <p:sp>
        <p:nvSpPr>
          <p:cNvPr id="11" name="Google Shape;11;p57"/>
          <p:cNvSpPr/>
          <p:nvPr/>
        </p:nvSpPr>
        <p:spPr>
          <a:xfrm>
            <a:off x="4381500" y="-7144"/>
            <a:ext cx="4762500" cy="638175"/>
          </a:xfrm>
          <a:custGeom>
            <a:rect b="b" l="l" r="r" t="t"/>
            <a:pathLst>
              <a:path extrusionOk="0" h="595" w="300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BB4">
                  <a:alpha val="29803"/>
                </a:srgbClr>
              </a:gs>
              <a:gs pos="80000">
                <a:srgbClr val="0099E4">
                  <a:alpha val="44705"/>
                </a:srgbClr>
              </a:gs>
              <a:gs pos="100000">
                <a:srgbClr val="0099E4">
                  <a:alpha val="44705"/>
                </a:srgbClr>
              </a:gs>
            </a:gsLst>
            <a:lin ang="5400000" scaled="0"/>
          </a:gra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lt1"/>
              </a:solidFill>
              <a:latin typeface="Constantia"/>
              <a:ea typeface="Constantia"/>
              <a:cs typeface="Constantia"/>
              <a:sym typeface="Constantia"/>
            </a:endParaRPr>
          </a:p>
        </p:txBody>
      </p:sp>
      <p:sp>
        <p:nvSpPr>
          <p:cNvPr id="12" name="Google Shape;12;p57"/>
          <p:cNvSpPr txBox="1"/>
          <p:nvPr>
            <p:ph type="title"/>
          </p:nvPr>
        </p:nvSpPr>
        <p:spPr>
          <a:xfrm>
            <a:off x="457200" y="704088"/>
            <a:ext cx="8229600" cy="1143000"/>
          </a:xfrm>
          <a:prstGeom prst="rect">
            <a:avLst/>
          </a:prstGeom>
          <a:noFill/>
          <a:ln>
            <a:noFill/>
          </a:ln>
        </p:spPr>
        <p:txBody>
          <a:bodyPr anchorCtr="0" anchor="b" bIns="0" lIns="0" spcFirstLastPara="1" rIns="0" wrap="square" tIns="45700">
            <a:normAutofit/>
          </a:bodyPr>
          <a:lstStyle>
            <a:lvl1pPr lvl="0" marR="0" rtl="0" algn="l">
              <a:spcBef>
                <a:spcPts val="0"/>
              </a:spcBef>
              <a:spcAft>
                <a:spcPts val="0"/>
              </a:spcAft>
              <a:buClr>
                <a:schemeClr val="lt2"/>
              </a:buClr>
              <a:buSzPts val="5000"/>
              <a:buFont typeface="Calibri"/>
              <a:buNone/>
              <a:defRPr b="0" i="0" sz="5000" u="none" cap="none" strike="noStrike">
                <a:solidFill>
                  <a:schemeClr val="l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57"/>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lvl1pPr indent="-385445" lvl="0" marL="457200" marR="0" rtl="0" algn="l">
              <a:spcBef>
                <a:spcPts val="520"/>
              </a:spcBef>
              <a:spcAft>
                <a:spcPts val="0"/>
              </a:spcAft>
              <a:buClr>
                <a:schemeClr val="accent3"/>
              </a:buClr>
              <a:buSzPts val="247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480"/>
              </a:spcBef>
              <a:spcAft>
                <a:spcPts val="0"/>
              </a:spcAft>
              <a:buClr>
                <a:schemeClr val="accent1"/>
              </a:buClr>
              <a:buSzPts val="2040"/>
              <a:buFont typeface="Noto Sans Symbols"/>
              <a:buChar char="⚫"/>
              <a:defRPr b="0" i="0" sz="2400" u="none" cap="none" strike="noStrike">
                <a:solidFill>
                  <a:schemeClr val="lt1"/>
                </a:solidFill>
                <a:latin typeface="Constantia"/>
                <a:ea typeface="Constantia"/>
                <a:cs typeface="Constantia"/>
                <a:sym typeface="Constantia"/>
              </a:defRPr>
            </a:lvl2pPr>
            <a:lvl3pPr indent="-321944" lvl="2" marL="1371600" marR="0" rtl="0" algn="l">
              <a:spcBef>
                <a:spcPts val="420"/>
              </a:spcBef>
              <a:spcAft>
                <a:spcPts val="0"/>
              </a:spcAft>
              <a:buClr>
                <a:schemeClr val="accent2"/>
              </a:buClr>
              <a:buSzPts val="1470"/>
              <a:buFont typeface="Noto Sans Symbols"/>
              <a:buChar char="⚫"/>
              <a:defRPr b="0" i="0" sz="2100" u="none" cap="none" strike="noStrike">
                <a:solidFill>
                  <a:schemeClr val="lt1"/>
                </a:solidFill>
                <a:latin typeface="Constantia"/>
                <a:ea typeface="Constantia"/>
                <a:cs typeface="Constantia"/>
                <a:sym typeface="Constantia"/>
              </a:defRPr>
            </a:lvl3pPr>
            <a:lvl4pPr indent="-311150" lvl="3" marL="1828800" marR="0" rtl="0" algn="l">
              <a:spcBef>
                <a:spcPts val="400"/>
              </a:spcBef>
              <a:spcAft>
                <a:spcPts val="0"/>
              </a:spcAft>
              <a:buClr>
                <a:schemeClr val="accent3"/>
              </a:buClr>
              <a:buSzPts val="1300"/>
              <a:buFont typeface="Noto Sans Symbols"/>
              <a:buChar char="⚫"/>
              <a:defRPr b="0" i="0" sz="2000" u="none" cap="none" strike="noStrike">
                <a:solidFill>
                  <a:schemeClr val="lt1"/>
                </a:solidFill>
                <a:latin typeface="Constantia"/>
                <a:ea typeface="Constantia"/>
                <a:cs typeface="Constantia"/>
                <a:sym typeface="Constantia"/>
              </a:defRPr>
            </a:lvl4pPr>
            <a:lvl5pPr indent="-311150" lvl="4" marL="2286000" marR="0" rtl="0" algn="l">
              <a:spcBef>
                <a:spcPts val="400"/>
              </a:spcBef>
              <a:spcAft>
                <a:spcPts val="0"/>
              </a:spcAft>
              <a:buClr>
                <a:schemeClr val="accent4"/>
              </a:buClr>
              <a:buSzPts val="1300"/>
              <a:buFont typeface="Noto Sans Symbols"/>
              <a:buChar char="⚫"/>
              <a:defRPr b="0" i="0" sz="2000" u="none" cap="none" strike="noStrike">
                <a:solidFill>
                  <a:schemeClr val="lt1"/>
                </a:solidFill>
                <a:latin typeface="Constantia"/>
                <a:ea typeface="Constantia"/>
                <a:cs typeface="Constantia"/>
                <a:sym typeface="Constantia"/>
              </a:defRPr>
            </a:lvl5pPr>
            <a:lvl6pPr indent="-320039" lvl="5" marL="2743200" marR="0" rtl="0" algn="l">
              <a:spcBef>
                <a:spcPts val="360"/>
              </a:spcBef>
              <a:spcAft>
                <a:spcPts val="0"/>
              </a:spcAft>
              <a:buClr>
                <a:schemeClr val="accent5"/>
              </a:buClr>
              <a:buSzPts val="1440"/>
              <a:buFont typeface="Noto Sans Symbols"/>
              <a:buChar char="⚫"/>
              <a:defRPr b="0" i="0" sz="1800" u="none" cap="none" strike="noStrike">
                <a:solidFill>
                  <a:schemeClr val="lt1"/>
                </a:solidFill>
                <a:latin typeface="Constantia"/>
                <a:ea typeface="Constantia"/>
                <a:cs typeface="Constantia"/>
                <a:sym typeface="Constantia"/>
              </a:defRPr>
            </a:lvl6pPr>
            <a:lvl7pPr indent="-309879" lvl="6" marL="3200400" marR="0" rtl="0" algn="l">
              <a:spcBef>
                <a:spcPts val="320"/>
              </a:spcBef>
              <a:spcAft>
                <a:spcPts val="0"/>
              </a:spcAft>
              <a:buClr>
                <a:schemeClr val="accent6"/>
              </a:buClr>
              <a:buSzPts val="1280"/>
              <a:buFont typeface="Noto Sans Symbols"/>
              <a:buChar char="⚫"/>
              <a:defRPr b="0" i="0" sz="1600" u="none" cap="none" strike="noStrike">
                <a:solidFill>
                  <a:schemeClr val="lt1"/>
                </a:solidFill>
                <a:latin typeface="Constantia"/>
                <a:ea typeface="Constantia"/>
                <a:cs typeface="Constantia"/>
                <a:sym typeface="Constantia"/>
              </a:defRPr>
            </a:lvl7pPr>
            <a:lvl8pPr indent="-330200" lvl="7" marL="3657600" marR="0" rtl="0" algn="l">
              <a:spcBef>
                <a:spcPts val="320"/>
              </a:spcBef>
              <a:spcAft>
                <a:spcPts val="0"/>
              </a:spcAft>
              <a:buClr>
                <a:schemeClr val="lt2"/>
              </a:buClr>
              <a:buSzPts val="1600"/>
              <a:buFont typeface="Constantia"/>
              <a:buChar char="•"/>
              <a:defRPr b="0" i="0" sz="1600" u="none" cap="none" strike="noStrike">
                <a:solidFill>
                  <a:schemeClr val="lt1"/>
                </a:solidFill>
                <a:latin typeface="Constantia"/>
                <a:ea typeface="Constantia"/>
                <a:cs typeface="Constantia"/>
                <a:sym typeface="Constantia"/>
              </a:defRPr>
            </a:lvl8pPr>
            <a:lvl9pPr indent="-317500" lvl="8" marL="4114800" marR="0" rtl="0" algn="l">
              <a:spcBef>
                <a:spcPts val="280"/>
              </a:spcBef>
              <a:spcAft>
                <a:spcPts val="0"/>
              </a:spcAft>
              <a:buClr>
                <a:schemeClr val="lt2"/>
              </a:buClr>
              <a:buSzPts val="1400"/>
              <a:buFont typeface="Constantia"/>
              <a:buChar char="•"/>
              <a:defRPr b="0" i="0" sz="1400" u="none" cap="none" strike="noStrike">
                <a:solidFill>
                  <a:schemeClr val="lt1"/>
                </a:solidFill>
                <a:latin typeface="Constantia"/>
                <a:ea typeface="Constantia"/>
                <a:cs typeface="Constantia"/>
                <a:sym typeface="Constantia"/>
              </a:defRPr>
            </a:lvl9pPr>
          </a:lstStyle>
          <a:p/>
        </p:txBody>
      </p:sp>
      <p:sp>
        <p:nvSpPr>
          <p:cNvPr id="14" name="Google Shape;14;p57"/>
          <p:cNvSpPr txBox="1"/>
          <p:nvPr>
            <p:ph idx="10" type="dt"/>
          </p:nvPr>
        </p:nvSpPr>
        <p:spPr>
          <a:xfrm>
            <a:off x="457200" y="6356350"/>
            <a:ext cx="21336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D0E9ED"/>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15" name="Google Shape;15;p57"/>
          <p:cNvSpPr txBox="1"/>
          <p:nvPr>
            <p:ph idx="11" type="ftr"/>
          </p:nvPr>
        </p:nvSpPr>
        <p:spPr>
          <a:xfrm>
            <a:off x="2667000" y="6356350"/>
            <a:ext cx="3352800" cy="365125"/>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200" u="none" cap="none" strike="noStrike">
                <a:solidFill>
                  <a:srgbClr val="D0E9ED"/>
                </a:solidFill>
                <a:latin typeface="Constantia"/>
                <a:ea typeface="Constantia"/>
                <a:cs typeface="Constantia"/>
                <a:sym typeface="Constantia"/>
              </a:defRPr>
            </a:lvl1pPr>
            <a:lvl2pPr lvl="1"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lvl="2"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lvl="3"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lvl="4"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lvl="5"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lvl="6"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lvl="7"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lvl="8"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16" name="Google Shape;16;p57"/>
          <p:cNvSpPr txBox="1"/>
          <p:nvPr>
            <p:ph idx="12" type="sldNum"/>
          </p:nvPr>
        </p:nvSpPr>
        <p:spPr>
          <a:xfrm>
            <a:off x="7924800" y="6356350"/>
            <a:ext cx="762000" cy="365125"/>
          </a:xfrm>
          <a:prstGeom prst="rect">
            <a:avLst/>
          </a:prstGeom>
          <a:noFill/>
          <a:ln>
            <a:noFill/>
          </a:ln>
        </p:spPr>
        <p:txBody>
          <a:bodyPr anchorCtr="0" anchor="b" bIns="0" lIns="0" spcFirstLastPara="1" rIns="0" wrap="square" tIns="0">
            <a:noAutofit/>
          </a:bodyPr>
          <a:lstStyle>
            <a:lvl1pPr indent="0" lvl="0" marL="0" marR="0" rtl="0" algn="r">
              <a:spcBef>
                <a:spcPts val="0"/>
              </a:spcBef>
              <a:buNone/>
              <a:defRPr b="0" i="0" sz="1200" u="none" cap="none" strike="noStrike">
                <a:solidFill>
                  <a:srgbClr val="D0E9ED"/>
                </a:solidFill>
                <a:latin typeface="Constantia"/>
                <a:ea typeface="Constantia"/>
                <a:cs typeface="Constantia"/>
                <a:sym typeface="Constantia"/>
              </a:defRPr>
            </a:lvl1pPr>
            <a:lvl2pPr indent="0" lvl="1" marL="0" marR="0" rtl="0" algn="r">
              <a:spcBef>
                <a:spcPts val="0"/>
              </a:spcBef>
              <a:buNone/>
              <a:defRPr b="0" i="0" sz="1200" u="none" cap="none" strike="noStrike">
                <a:solidFill>
                  <a:srgbClr val="D0E9ED"/>
                </a:solidFill>
                <a:latin typeface="Constantia"/>
                <a:ea typeface="Constantia"/>
                <a:cs typeface="Constantia"/>
                <a:sym typeface="Constantia"/>
              </a:defRPr>
            </a:lvl2pPr>
            <a:lvl3pPr indent="0" lvl="2" marL="0" marR="0" rtl="0" algn="r">
              <a:spcBef>
                <a:spcPts val="0"/>
              </a:spcBef>
              <a:buNone/>
              <a:defRPr b="0" i="0" sz="1200" u="none" cap="none" strike="noStrike">
                <a:solidFill>
                  <a:srgbClr val="D0E9ED"/>
                </a:solidFill>
                <a:latin typeface="Constantia"/>
                <a:ea typeface="Constantia"/>
                <a:cs typeface="Constantia"/>
                <a:sym typeface="Constantia"/>
              </a:defRPr>
            </a:lvl3pPr>
            <a:lvl4pPr indent="0" lvl="3" marL="0" marR="0" rtl="0" algn="r">
              <a:spcBef>
                <a:spcPts val="0"/>
              </a:spcBef>
              <a:buNone/>
              <a:defRPr b="0" i="0" sz="1200" u="none" cap="none" strike="noStrike">
                <a:solidFill>
                  <a:srgbClr val="D0E9ED"/>
                </a:solidFill>
                <a:latin typeface="Constantia"/>
                <a:ea typeface="Constantia"/>
                <a:cs typeface="Constantia"/>
                <a:sym typeface="Constantia"/>
              </a:defRPr>
            </a:lvl4pPr>
            <a:lvl5pPr indent="0" lvl="4" marL="0" marR="0" rtl="0" algn="r">
              <a:spcBef>
                <a:spcPts val="0"/>
              </a:spcBef>
              <a:buNone/>
              <a:defRPr b="0" i="0" sz="1200" u="none" cap="none" strike="noStrike">
                <a:solidFill>
                  <a:srgbClr val="D0E9ED"/>
                </a:solidFill>
                <a:latin typeface="Constantia"/>
                <a:ea typeface="Constantia"/>
                <a:cs typeface="Constantia"/>
                <a:sym typeface="Constantia"/>
              </a:defRPr>
            </a:lvl5pPr>
            <a:lvl6pPr indent="0" lvl="5" marL="0" marR="0" rtl="0" algn="r">
              <a:spcBef>
                <a:spcPts val="0"/>
              </a:spcBef>
              <a:buNone/>
              <a:defRPr b="0" i="0" sz="1200" u="none" cap="none" strike="noStrike">
                <a:solidFill>
                  <a:srgbClr val="D0E9ED"/>
                </a:solidFill>
                <a:latin typeface="Constantia"/>
                <a:ea typeface="Constantia"/>
                <a:cs typeface="Constantia"/>
                <a:sym typeface="Constantia"/>
              </a:defRPr>
            </a:lvl6pPr>
            <a:lvl7pPr indent="0" lvl="6" marL="0" marR="0" rtl="0" algn="r">
              <a:spcBef>
                <a:spcPts val="0"/>
              </a:spcBef>
              <a:buNone/>
              <a:defRPr b="0" i="0" sz="1200" u="none" cap="none" strike="noStrike">
                <a:solidFill>
                  <a:srgbClr val="D0E9ED"/>
                </a:solidFill>
                <a:latin typeface="Constantia"/>
                <a:ea typeface="Constantia"/>
                <a:cs typeface="Constantia"/>
                <a:sym typeface="Constantia"/>
              </a:defRPr>
            </a:lvl7pPr>
            <a:lvl8pPr indent="0" lvl="7" marL="0" marR="0" rtl="0" algn="r">
              <a:spcBef>
                <a:spcPts val="0"/>
              </a:spcBef>
              <a:buNone/>
              <a:defRPr b="0" i="0" sz="1200" u="none" cap="none" strike="noStrike">
                <a:solidFill>
                  <a:srgbClr val="D0E9ED"/>
                </a:solidFill>
                <a:latin typeface="Constantia"/>
                <a:ea typeface="Constantia"/>
                <a:cs typeface="Constantia"/>
                <a:sym typeface="Constantia"/>
              </a:defRPr>
            </a:lvl8pPr>
            <a:lvl9pPr indent="0" lvl="8" marL="0" marR="0" rtl="0" algn="r">
              <a:spcBef>
                <a:spcPts val="0"/>
              </a:spcBef>
              <a:buNone/>
              <a:defRPr b="0" i="0" sz="1200" u="none" cap="none" strike="noStrike">
                <a:solidFill>
                  <a:srgbClr val="D0E9ED"/>
                </a:solidFill>
                <a:latin typeface="Constantia"/>
                <a:ea typeface="Constantia"/>
                <a:cs typeface="Constantia"/>
                <a:sym typeface="Constantia"/>
              </a:defRPr>
            </a:lvl9pPr>
          </a:lstStyle>
          <a:p>
            <a:pPr indent="0" lvl="0" marL="0" rtl="0" algn="r">
              <a:spcBef>
                <a:spcPts val="0"/>
              </a:spcBef>
              <a:spcAft>
                <a:spcPts val="0"/>
              </a:spcAft>
              <a:buNone/>
            </a:pPr>
            <a:fld id="{00000000-1234-1234-1234-123412341234}" type="slidenum">
              <a:rPr lang="en-US"/>
              <a:t>‹#›</a:t>
            </a:fld>
            <a:endParaRPr/>
          </a:p>
        </p:txBody>
      </p:sp>
      <p:grpSp>
        <p:nvGrpSpPr>
          <p:cNvPr id="17" name="Google Shape;17;p57"/>
          <p:cNvGrpSpPr/>
          <p:nvPr/>
        </p:nvGrpSpPr>
        <p:grpSpPr>
          <a:xfrm>
            <a:off x="-29294" y="-16113"/>
            <a:ext cx="9198255" cy="1086266"/>
            <a:chOff x="-29322" y="-1971"/>
            <a:chExt cx="9198255" cy="1086266"/>
          </a:xfrm>
        </p:grpSpPr>
        <p:sp>
          <p:nvSpPr>
            <p:cNvPr id="18" name="Google Shape;18;p57"/>
            <p:cNvSpPr/>
            <p:nvPr/>
          </p:nvSpPr>
          <p:spPr>
            <a:xfrm rot="-164308">
              <a:off x="-19045" y="216550"/>
              <a:ext cx="9163050" cy="649224"/>
            </a:xfrm>
            <a:custGeom>
              <a:rect b="b" l="l" r="r" t="t"/>
              <a:pathLst>
                <a:path extrusionOk="0" h="1055" w="5772">
                  <a:moveTo>
                    <a:pt x="0" y="966"/>
                  </a:moveTo>
                  <a:cubicBezTo>
                    <a:pt x="282" y="738"/>
                    <a:pt x="923" y="275"/>
                    <a:pt x="1608" y="282"/>
                  </a:cubicBezTo>
                  <a:cubicBezTo>
                    <a:pt x="2293" y="289"/>
                    <a:pt x="3416" y="1055"/>
                    <a:pt x="4110" y="1008"/>
                  </a:cubicBezTo>
                  <a:cubicBezTo>
                    <a:pt x="4804" y="961"/>
                    <a:pt x="5426" y="210"/>
                    <a:pt x="5772" y="0"/>
                  </a:cubicBezTo>
                </a:path>
              </a:pathLst>
            </a:custGeom>
            <a:noFill/>
            <a:ln cap="flat" cmpd="sng" w="10775">
              <a:solidFill>
                <a:srgbClr val="09B6B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sp>
          <p:nvSpPr>
            <p:cNvPr id="19" name="Google Shape;19;p57"/>
            <p:cNvSpPr/>
            <p:nvPr/>
          </p:nvSpPr>
          <p:spPr>
            <a:xfrm rot="-164308">
              <a:off x="-14309" y="290003"/>
              <a:ext cx="9175812" cy="530352"/>
            </a:xfrm>
            <a:custGeom>
              <a:rect b="b" l="l" r="r" t="t"/>
              <a:pathLst>
                <a:path extrusionOk="0" h="854" w="5766">
                  <a:moveTo>
                    <a:pt x="0" y="732"/>
                  </a:moveTo>
                  <a:cubicBezTo>
                    <a:pt x="273" y="647"/>
                    <a:pt x="951" y="214"/>
                    <a:pt x="1638" y="228"/>
                  </a:cubicBezTo>
                  <a:cubicBezTo>
                    <a:pt x="2325" y="242"/>
                    <a:pt x="3434" y="854"/>
                    <a:pt x="4122" y="816"/>
                  </a:cubicBezTo>
                  <a:cubicBezTo>
                    <a:pt x="4810" y="778"/>
                    <a:pt x="5424" y="170"/>
                    <a:pt x="5766" y="0"/>
                  </a:cubicBezTo>
                </a:path>
              </a:pathLst>
            </a:custGeom>
            <a:no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vmlDrawing" Target="../drawings/vmlDrawing3.vml"/><Relationship Id="rId4" Type="http://schemas.openxmlformats.org/officeDocument/2006/relationships/oleObject" Target="../embeddings/oleObject3.bin"/><Relationship Id="rId5" Type="http://schemas.openxmlformats.org/officeDocument/2006/relationships/oleObject" Target="../embeddings/oleObject3.bin"/><Relationship Id="rId6" Type="http://schemas.openxmlformats.org/officeDocument/2006/relationships/image" Target="../media/image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26.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14ers.com/photos/peakphoto.php?peak=Mt.%20Elbert&amp;large=1&amp;photo=33477&amp;start=26" TargetMode="External"/><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vmlDrawing" Target="../drawings/vmlDrawing2.vml"/><Relationship Id="rId4" Type="http://schemas.openxmlformats.org/officeDocument/2006/relationships/oleObject" Target="../embeddings/oleObject2.bin"/><Relationship Id="rId5" Type="http://schemas.openxmlformats.org/officeDocument/2006/relationships/oleObject" Target="../embeddings/oleObject2.bin"/><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
          <p:cNvSpPr txBox="1"/>
          <p:nvPr>
            <p:ph idx="1" type="body"/>
          </p:nvPr>
        </p:nvSpPr>
        <p:spPr>
          <a:xfrm>
            <a:off x="457200" y="914400"/>
            <a:ext cx="8229600" cy="4267200"/>
          </a:xfrm>
          <a:prstGeom prst="rect">
            <a:avLst/>
          </a:prstGeom>
          <a:noFill/>
          <a:ln>
            <a:noFill/>
          </a:ln>
        </p:spPr>
        <p:txBody>
          <a:bodyPr anchorCtr="0" anchor="t" bIns="45700" lIns="91425" spcFirstLastPara="1" rIns="91425" wrap="square" tIns="45700">
            <a:normAutofit/>
          </a:bodyPr>
          <a:lstStyle/>
          <a:p>
            <a:pPr indent="-274320" lvl="0" marL="274320" rtl="0" algn="ctr">
              <a:spcBef>
                <a:spcPts val="0"/>
              </a:spcBef>
              <a:spcAft>
                <a:spcPts val="0"/>
              </a:spcAft>
              <a:buSzPts val="5130"/>
              <a:buNone/>
            </a:pPr>
            <a:r>
              <a:t/>
            </a:r>
            <a:endParaRPr b="1" sz="5400"/>
          </a:p>
        </p:txBody>
      </p:sp>
      <p:pic>
        <p:nvPicPr>
          <p:cNvPr descr="C:\Users\Manager\AppData\Local\Microsoft\Windows\Temporary Internet Files\Content.IE5\M3WWJPEO\MP900406884[1].jpg" id="98" name="Google Shape;98;p1"/>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99" name="Google Shape;99;p1"/>
          <p:cNvSpPr/>
          <p:nvPr/>
        </p:nvSpPr>
        <p:spPr>
          <a:xfrm>
            <a:off x="1752600" y="1066800"/>
            <a:ext cx="5334000" cy="42473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5400"/>
              <a:buFont typeface="Constantia"/>
              <a:buNone/>
            </a:pPr>
            <a:r>
              <a:rPr b="1" i="1" lang="en-US" sz="5400">
                <a:solidFill>
                  <a:schemeClr val="lt1"/>
                </a:solidFill>
                <a:latin typeface="Constantia"/>
                <a:ea typeface="Constantia"/>
                <a:cs typeface="Constantia"/>
                <a:sym typeface="Constantia"/>
              </a:rPr>
              <a:t>Maintaining Conservation</a:t>
            </a:r>
            <a:endParaRPr/>
          </a:p>
          <a:p>
            <a:pPr indent="0" lvl="0" marL="0" marR="0" rtl="0" algn="ctr">
              <a:spcBef>
                <a:spcPts val="0"/>
              </a:spcBef>
              <a:spcAft>
                <a:spcPts val="0"/>
              </a:spcAft>
              <a:buClr>
                <a:schemeClr val="lt1"/>
              </a:buClr>
              <a:buSzPts val="5400"/>
              <a:buFont typeface="Constantia"/>
              <a:buNone/>
            </a:pPr>
            <a:r>
              <a:rPr b="1" i="1" lang="en-US" sz="5400">
                <a:solidFill>
                  <a:schemeClr val="lt1"/>
                </a:solidFill>
                <a:latin typeface="Constantia"/>
                <a:ea typeface="Constantia"/>
                <a:cs typeface="Constantia"/>
                <a:sym typeface="Constantia"/>
              </a:rPr>
              <a:t>While Aiding in</a:t>
            </a:r>
            <a:endParaRPr/>
          </a:p>
          <a:p>
            <a:pPr indent="0" lvl="0" marL="0" marR="0" rtl="0" algn="ctr">
              <a:spcBef>
                <a:spcPts val="0"/>
              </a:spcBef>
              <a:spcAft>
                <a:spcPts val="0"/>
              </a:spcAft>
              <a:buClr>
                <a:schemeClr val="lt1"/>
              </a:buClr>
              <a:buSzPts val="5400"/>
              <a:buFont typeface="Constantia"/>
              <a:buNone/>
            </a:pPr>
            <a:r>
              <a:rPr b="1" i="1" lang="en-US" sz="5400">
                <a:solidFill>
                  <a:schemeClr val="lt1"/>
                </a:solidFill>
                <a:latin typeface="Constantia"/>
                <a:ea typeface="Constantia"/>
                <a:cs typeface="Constantia"/>
                <a:sym typeface="Constantia"/>
              </a:rPr>
              <a:t>Compact Compliance</a:t>
            </a:r>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pic>
        <p:nvPicPr>
          <p:cNvPr descr="C:\Users\Manager\Pictures\PIPELINE\PTAC tour 11-04-2011\21.2.JPG" id="150" name="Google Shape;150;p10"/>
          <p:cNvPicPr preferRelativeResize="0"/>
          <p:nvPr/>
        </p:nvPicPr>
        <p:blipFill rotWithShape="1">
          <a:blip r:embed="rId3">
            <a:alphaModFix/>
          </a:blip>
          <a:srcRect b="0" l="0" r="0" t="0"/>
          <a:stretch/>
        </p:blipFill>
        <p:spPr>
          <a:xfrm>
            <a:off x="609600" y="1143000"/>
            <a:ext cx="7924800" cy="4419600"/>
          </a:xfrm>
          <a:prstGeom prst="rect">
            <a:avLst/>
          </a:prstGeom>
          <a:noFill/>
          <a:ln>
            <a:noFill/>
          </a:ln>
        </p:spPr>
      </p:pic>
      <p:sp>
        <p:nvSpPr>
          <p:cNvPr id="151" name="Google Shape;151;p10"/>
          <p:cNvSpPr txBox="1"/>
          <p:nvPr/>
        </p:nvSpPr>
        <p:spPr>
          <a:xfrm>
            <a:off x="1219200" y="5943600"/>
            <a:ext cx="670694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The North Fork of the Republican River</a:t>
            </a:r>
            <a:endParaRPr/>
          </a:p>
        </p:txBody>
      </p:sp>
    </p:spTree>
  </p:cSld>
  <p:clrMapOvr>
    <a:masterClrMapping/>
  </p:clrMapOvr>
  <p:transition spd="slow">
    <p:wedg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descr="C:\Users\Manager\Pictures\South Fork Flow 2 Miles Above Hwy 385 Bridge.gif" id="156" name="Google Shape;156;p11"/>
          <p:cNvPicPr preferRelativeResize="0"/>
          <p:nvPr/>
        </p:nvPicPr>
        <p:blipFill rotWithShape="1">
          <a:blip r:embed="rId3">
            <a:alphaModFix/>
          </a:blip>
          <a:srcRect b="0" l="0" r="0" t="0"/>
          <a:stretch/>
        </p:blipFill>
        <p:spPr>
          <a:xfrm>
            <a:off x="914400" y="914400"/>
            <a:ext cx="7391400" cy="4991100"/>
          </a:xfrm>
          <a:prstGeom prst="rect">
            <a:avLst/>
          </a:prstGeom>
          <a:noFill/>
          <a:ln>
            <a:noFill/>
          </a:ln>
        </p:spPr>
      </p:pic>
      <p:sp>
        <p:nvSpPr>
          <p:cNvPr id="157" name="Google Shape;157;p11"/>
          <p:cNvSpPr txBox="1"/>
          <p:nvPr/>
        </p:nvSpPr>
        <p:spPr>
          <a:xfrm>
            <a:off x="1752600" y="6096000"/>
            <a:ext cx="59436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The South Fork  of the Republican River</a:t>
            </a:r>
            <a:endParaRPr/>
          </a:p>
        </p:txBody>
      </p:sp>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descr="C:\Users\Manager\Pictures\Arikaree - Hwy 385 Bridge Looking West.JPG" id="162" name="Google Shape;162;p12"/>
          <p:cNvPicPr preferRelativeResize="0"/>
          <p:nvPr/>
        </p:nvPicPr>
        <p:blipFill rotWithShape="1">
          <a:blip r:embed="rId3">
            <a:alphaModFix/>
          </a:blip>
          <a:srcRect b="0" l="0" r="0" t="0"/>
          <a:stretch/>
        </p:blipFill>
        <p:spPr>
          <a:xfrm>
            <a:off x="457200" y="990600"/>
            <a:ext cx="8229600" cy="4572000"/>
          </a:xfrm>
          <a:prstGeom prst="rect">
            <a:avLst/>
          </a:prstGeom>
          <a:noFill/>
          <a:ln>
            <a:noFill/>
          </a:ln>
        </p:spPr>
      </p:pic>
      <p:sp>
        <p:nvSpPr>
          <p:cNvPr id="163" name="Google Shape;163;p12"/>
          <p:cNvSpPr txBox="1"/>
          <p:nvPr/>
        </p:nvSpPr>
        <p:spPr>
          <a:xfrm>
            <a:off x="3124200" y="5867400"/>
            <a:ext cx="31242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The Arikaree River</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id="168" name="Google Shape;168;p13"/>
          <p:cNvPicPr preferRelativeResize="0"/>
          <p:nvPr/>
        </p:nvPicPr>
        <p:blipFill rotWithShape="1">
          <a:blip r:embed="rId3">
            <a:alphaModFix/>
          </a:blip>
          <a:srcRect b="0" l="0" r="0" t="0"/>
          <a:stretch/>
        </p:blipFill>
        <p:spPr>
          <a:xfrm>
            <a:off x="838200" y="1219200"/>
            <a:ext cx="7624354" cy="4114800"/>
          </a:xfrm>
          <a:prstGeom prst="rect">
            <a:avLst/>
          </a:prstGeom>
          <a:noFill/>
          <a:ln>
            <a:noFill/>
          </a:ln>
        </p:spPr>
      </p:pic>
      <p:sp>
        <p:nvSpPr>
          <p:cNvPr id="169" name="Google Shape;169;p13"/>
          <p:cNvSpPr txBox="1"/>
          <p:nvPr/>
        </p:nvSpPr>
        <p:spPr>
          <a:xfrm>
            <a:off x="685800" y="5562600"/>
            <a:ext cx="79248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Irrigated corn is the primary crop grown in the Republican River Basin</a:t>
            </a:r>
            <a:endParaRPr/>
          </a:p>
        </p:txBody>
      </p:sp>
    </p:spTree>
  </p:cSld>
  <p:clrMapOvr>
    <a:masterClrMapping/>
  </p:clrMapOvr>
  <p:transition spd="slow">
    <p:wedg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14"/>
          <p:cNvPicPr preferRelativeResize="0"/>
          <p:nvPr/>
        </p:nvPicPr>
        <p:blipFill rotWithShape="1">
          <a:blip r:embed="rId3">
            <a:alphaModFix/>
          </a:blip>
          <a:srcRect b="0" l="0" r="0" t="0"/>
          <a:stretch/>
        </p:blipFill>
        <p:spPr>
          <a:xfrm>
            <a:off x="533400" y="914400"/>
            <a:ext cx="8077200" cy="5029200"/>
          </a:xfrm>
          <a:prstGeom prst="rect">
            <a:avLst/>
          </a:prstGeom>
          <a:noFill/>
          <a:ln>
            <a:noFill/>
          </a:ln>
        </p:spPr>
      </p:pic>
    </p:spTree>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descr="P6280067" id="179" name="Google Shape;179;p15"/>
          <p:cNvPicPr preferRelativeResize="0"/>
          <p:nvPr/>
        </p:nvPicPr>
        <p:blipFill rotWithShape="1">
          <a:blip r:embed="rId3">
            <a:alphaModFix/>
          </a:blip>
          <a:srcRect b="0" l="0" r="0" t="0"/>
          <a:stretch/>
        </p:blipFill>
        <p:spPr>
          <a:xfrm>
            <a:off x="685800" y="838200"/>
            <a:ext cx="7747000" cy="5505450"/>
          </a:xfrm>
          <a:prstGeom prst="rect">
            <a:avLst/>
          </a:prstGeom>
          <a:noFill/>
          <a:ln>
            <a:noFill/>
          </a:ln>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16"/>
          <p:cNvSpPr txBox="1"/>
          <p:nvPr/>
        </p:nvSpPr>
        <p:spPr>
          <a:xfrm>
            <a:off x="1828800" y="2209800"/>
            <a:ext cx="5867400" cy="29546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lt1"/>
                </a:solidFill>
                <a:latin typeface="Constantia"/>
                <a:ea typeface="Constantia"/>
                <a:cs typeface="Constantia"/>
                <a:sym typeface="Constantia"/>
              </a:rPr>
              <a:t>In the beginning…</a:t>
            </a:r>
            <a:endParaRPr/>
          </a:p>
          <a:p>
            <a:pPr indent="0" lvl="0" marL="0" marR="0" rtl="0" algn="ctr">
              <a:spcBef>
                <a:spcPts val="0"/>
              </a:spcBef>
              <a:spcAft>
                <a:spcPts val="0"/>
              </a:spcAft>
              <a:buNone/>
            </a:pPr>
            <a:r>
              <a:t/>
            </a:r>
            <a:endParaRPr sz="4400">
              <a:solidFill>
                <a:schemeClr val="lt1"/>
              </a:solidFill>
              <a:latin typeface="Constantia"/>
              <a:ea typeface="Constantia"/>
              <a:cs typeface="Constantia"/>
              <a:sym typeface="Constantia"/>
            </a:endParaRPr>
          </a:p>
          <a:p>
            <a:pPr indent="0" lvl="0" marL="0" marR="0" rtl="0" algn="ctr">
              <a:spcBef>
                <a:spcPts val="0"/>
              </a:spcBef>
              <a:spcAft>
                <a:spcPts val="0"/>
              </a:spcAft>
              <a:buNone/>
            </a:pPr>
            <a:r>
              <a:t/>
            </a:r>
            <a:endParaRPr sz="44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5400">
                <a:solidFill>
                  <a:schemeClr val="lt1"/>
                </a:solidFill>
                <a:latin typeface="Constantia"/>
                <a:ea typeface="Constantia"/>
                <a:cs typeface="Constantia"/>
                <a:sym typeface="Constantia"/>
              </a:rPr>
              <a:t>The Dirty Thirties</a:t>
            </a:r>
            <a:endParaRPr/>
          </a:p>
        </p:txBody>
      </p:sp>
    </p:spTree>
  </p:cSld>
  <p:clrMapOvr>
    <a:masterClrMapping/>
  </p:clrMapOvr>
  <p:transition spd="slow">
    <p:cut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descr="http://www.crh.noaa.gov/images/gld/1935flood/photos/ms/NebraskaDustStormMarySherk2.jpg" id="189" name="Google Shape;189;p17"/>
          <p:cNvPicPr preferRelativeResize="0"/>
          <p:nvPr/>
        </p:nvPicPr>
        <p:blipFill rotWithShape="1">
          <a:blip r:embed="rId3">
            <a:alphaModFix/>
          </a:blip>
          <a:srcRect b="0" l="0" r="0" t="0"/>
          <a:stretch/>
        </p:blipFill>
        <p:spPr>
          <a:xfrm>
            <a:off x="685800" y="990600"/>
            <a:ext cx="8077200" cy="5029200"/>
          </a:xfrm>
          <a:prstGeom prst="rect">
            <a:avLst/>
          </a:prstGeom>
          <a:noFill/>
          <a:ln>
            <a:noFill/>
          </a:ln>
        </p:spPr>
      </p:pic>
      <p:sp>
        <p:nvSpPr>
          <p:cNvPr id="190" name="Google Shape;190;p17"/>
          <p:cNvSpPr txBox="1"/>
          <p:nvPr/>
        </p:nvSpPr>
        <p:spPr>
          <a:xfrm>
            <a:off x="990600" y="6096000"/>
            <a:ext cx="746760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onstantia"/>
                <a:ea typeface="Constantia"/>
                <a:cs typeface="Constantia"/>
                <a:sym typeface="Constantia"/>
              </a:rPr>
              <a:t>A dust storm in Nebraska during the Dirty Thirties</a:t>
            </a:r>
            <a:endParaRPr/>
          </a:p>
        </p:txBody>
      </p:sp>
    </p:spTree>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18"/>
          <p:cNvSpPr txBox="1"/>
          <p:nvPr/>
        </p:nvSpPr>
        <p:spPr>
          <a:xfrm>
            <a:off x="838200" y="685800"/>
            <a:ext cx="7391400"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4800">
              <a:solidFill>
                <a:schemeClr val="lt1"/>
              </a:solidFill>
              <a:latin typeface="Constantia"/>
              <a:ea typeface="Constantia"/>
              <a:cs typeface="Constantia"/>
              <a:sym typeface="Constantia"/>
            </a:endParaRPr>
          </a:p>
          <a:p>
            <a:pPr indent="0" lvl="0" marL="0" marR="0" rtl="0" algn="ctr">
              <a:spcBef>
                <a:spcPts val="0"/>
              </a:spcBef>
              <a:spcAft>
                <a:spcPts val="0"/>
              </a:spcAft>
              <a:buNone/>
            </a:pPr>
            <a:r>
              <a:rPr b="1" lang="en-US" sz="4800">
                <a:solidFill>
                  <a:schemeClr val="lt1"/>
                </a:solidFill>
                <a:latin typeface="Constantia"/>
                <a:ea typeface="Constantia"/>
                <a:cs typeface="Constantia"/>
                <a:sym typeface="Constantia"/>
              </a:rPr>
              <a:t>The Flood of 1935</a:t>
            </a:r>
            <a:endParaRPr/>
          </a:p>
        </p:txBody>
      </p:sp>
      <p:sp>
        <p:nvSpPr>
          <p:cNvPr id="196" name="Google Shape;196;p18"/>
          <p:cNvSpPr txBox="1"/>
          <p:nvPr/>
        </p:nvSpPr>
        <p:spPr>
          <a:xfrm>
            <a:off x="381000" y="2362200"/>
            <a:ext cx="8305800"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On May 30</a:t>
            </a:r>
            <a:r>
              <a:rPr baseline="30000" lang="en-US" sz="2000">
                <a:solidFill>
                  <a:schemeClr val="lt1"/>
                </a:solidFill>
                <a:latin typeface="Constantia"/>
                <a:ea typeface="Constantia"/>
                <a:cs typeface="Constantia"/>
                <a:sym typeface="Constantia"/>
              </a:rPr>
              <a:t>th</a:t>
            </a:r>
            <a:r>
              <a:rPr lang="en-US" sz="2000">
                <a:solidFill>
                  <a:schemeClr val="lt1"/>
                </a:solidFill>
                <a:latin typeface="Constantia"/>
                <a:ea typeface="Constantia"/>
                <a:cs typeface="Constantia"/>
                <a:sym typeface="Constantia"/>
              </a:rPr>
              <a:t>, 1935 a huge thunderstorm  built on the plains of Colorado and started a down-pour in the western end of the Republican River Basin.  By 3:00 AM on May 31st the river had grown to flood stage near Cope, Colorado.  The storm continued moving east through the Basin with the river rising up to “bluff to bluff” levels.  Some areas in the Basin received up to 14 inches of rainfall.  In rural communities the river grew to over a mile wide and measured up to 17 feet deep.  </a:t>
            </a:r>
            <a:endParaRPr/>
          </a:p>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The water was moving 5 – 10 miles an hour.  The flood  waters reached the east end of the Basin at Clay Center, Kansas, on June 3</a:t>
            </a:r>
            <a:r>
              <a:rPr baseline="30000" lang="en-US" sz="2000">
                <a:solidFill>
                  <a:schemeClr val="lt1"/>
                </a:solidFill>
                <a:latin typeface="Constantia"/>
                <a:ea typeface="Constantia"/>
                <a:cs typeface="Constantia"/>
                <a:sym typeface="Constantia"/>
              </a:rPr>
              <a:t>rd</a:t>
            </a:r>
            <a:r>
              <a:rPr lang="en-US" sz="2000">
                <a:solidFill>
                  <a:schemeClr val="lt1"/>
                </a:solidFill>
                <a:latin typeface="Constantia"/>
                <a:ea typeface="Constantia"/>
                <a:cs typeface="Constantia"/>
                <a:sym typeface="Constantia"/>
              </a:rPr>
              <a:t>, 1935.  The devastation that was left behind was almost more than what the people could bear after suffering from several years of severe drought</a:t>
            </a:r>
            <a:r>
              <a:rPr lang="en-US" sz="1800">
                <a:solidFill>
                  <a:schemeClr val="lt1"/>
                </a:solidFill>
                <a:latin typeface="Constantia"/>
                <a:ea typeface="Constantia"/>
                <a:cs typeface="Constantia"/>
                <a:sym typeface="Constantia"/>
              </a:rPr>
              <a:t>.</a:t>
            </a:r>
            <a:endParaRPr/>
          </a:p>
        </p:txBody>
      </p:sp>
    </p:spTree>
  </p:cSld>
  <p:clrMapOvr>
    <a:masterClrMapping/>
  </p:clrMapOvr>
  <p:transition spd="slow">
    <p:wedg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19"/>
          <p:cNvSpPr txBox="1"/>
          <p:nvPr>
            <p:ph idx="1" type="body"/>
          </p:nvPr>
        </p:nvSpPr>
        <p:spPr>
          <a:xfrm>
            <a:off x="304800" y="5867400"/>
            <a:ext cx="8382000" cy="685800"/>
          </a:xfrm>
          <a:prstGeom prst="rect">
            <a:avLst/>
          </a:prstGeom>
          <a:noFill/>
          <a:ln>
            <a:noFill/>
          </a:ln>
        </p:spPr>
        <p:txBody>
          <a:bodyPr anchorCtr="0" anchor="t" bIns="45700" lIns="91425" spcFirstLastPara="1" rIns="91425" wrap="square" tIns="45700">
            <a:normAutofit/>
          </a:bodyPr>
          <a:lstStyle/>
          <a:p>
            <a:pPr indent="-274320" lvl="0" marL="274320" rtl="0" algn="ctr">
              <a:spcBef>
                <a:spcPts val="0"/>
              </a:spcBef>
              <a:spcAft>
                <a:spcPts val="0"/>
              </a:spcAft>
              <a:buSzPts val="2470"/>
              <a:buNone/>
            </a:pPr>
            <a:r>
              <a:rPr lang="en-US"/>
              <a:t>Flood waters continuing to rise near McCook, NE</a:t>
            </a:r>
            <a:endParaRPr/>
          </a:p>
        </p:txBody>
      </p:sp>
      <p:pic>
        <p:nvPicPr>
          <p:cNvPr descr="http://www.crh.noaa.gov/images/gld/1935flood/photos/Hein/Flood6.jpg" id="202" name="Google Shape;202;p19"/>
          <p:cNvPicPr preferRelativeResize="0"/>
          <p:nvPr/>
        </p:nvPicPr>
        <p:blipFill rotWithShape="1">
          <a:blip r:embed="rId3">
            <a:alphaModFix/>
          </a:blip>
          <a:srcRect b="0" l="0" r="0" t="0"/>
          <a:stretch/>
        </p:blipFill>
        <p:spPr>
          <a:xfrm>
            <a:off x="304800" y="762000"/>
            <a:ext cx="8382000" cy="5029200"/>
          </a:xfrm>
          <a:prstGeom prst="rect">
            <a:avLst/>
          </a:prstGeom>
          <a:noFill/>
          <a:ln>
            <a:noFill/>
          </a:ln>
        </p:spPr>
      </p:pic>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2"/>
          <p:cNvSpPr txBox="1"/>
          <p:nvPr>
            <p:ph type="ctrTitle"/>
          </p:nvPr>
        </p:nvSpPr>
        <p:spPr>
          <a:xfrm>
            <a:off x="533400" y="1447800"/>
            <a:ext cx="8077200" cy="1470025"/>
          </a:xfrm>
          <a:prstGeom prst="rect">
            <a:avLst/>
          </a:prstGeom>
          <a:noFill/>
          <a:ln>
            <a:noFill/>
          </a:ln>
        </p:spPr>
        <p:txBody>
          <a:bodyPr anchorCtr="0" anchor="b" bIns="0" lIns="0" spcFirstLastPara="1" rIns="18275" wrap="square" tIns="0">
            <a:normAutofit/>
          </a:bodyPr>
          <a:lstStyle/>
          <a:p>
            <a:pPr indent="0" lvl="0" marL="0" rtl="0" algn="ctr">
              <a:spcBef>
                <a:spcPts val="0"/>
              </a:spcBef>
              <a:spcAft>
                <a:spcPts val="0"/>
              </a:spcAft>
              <a:buClr>
                <a:schemeClr val="lt1"/>
              </a:buClr>
              <a:buSzPts val="4860"/>
              <a:buFont typeface="Garamond"/>
              <a:buNone/>
            </a:pPr>
            <a:r>
              <a:rPr b="1" lang="en-US" sz="4860">
                <a:solidFill>
                  <a:schemeClr val="lt1"/>
                </a:solidFill>
                <a:latin typeface="Garamond"/>
                <a:ea typeface="Garamond"/>
                <a:cs typeface="Garamond"/>
                <a:sym typeface="Garamond"/>
              </a:rPr>
              <a:t>Republican River Water Conservation District</a:t>
            </a:r>
            <a:endParaRPr/>
          </a:p>
        </p:txBody>
      </p:sp>
      <p:sp>
        <p:nvSpPr>
          <p:cNvPr id="105" name="Google Shape;105;p2"/>
          <p:cNvSpPr txBox="1"/>
          <p:nvPr>
            <p:ph idx="1" type="subTitle"/>
          </p:nvPr>
        </p:nvSpPr>
        <p:spPr>
          <a:xfrm>
            <a:off x="1447800" y="4648200"/>
            <a:ext cx="6400800" cy="1752600"/>
          </a:xfrm>
          <a:prstGeom prst="rect">
            <a:avLst/>
          </a:prstGeom>
          <a:noFill/>
          <a:ln>
            <a:noFill/>
          </a:ln>
        </p:spPr>
        <p:txBody>
          <a:bodyPr anchorCtr="0" anchor="t" bIns="45700" lIns="0" spcFirstLastPara="1" rIns="18275" wrap="square" tIns="45700">
            <a:normAutofit/>
          </a:bodyPr>
          <a:lstStyle/>
          <a:p>
            <a:pPr indent="0" lvl="0" marL="0" rtl="0" algn="ctr">
              <a:lnSpc>
                <a:spcPct val="80000"/>
              </a:lnSpc>
              <a:spcBef>
                <a:spcPts val="0"/>
              </a:spcBef>
              <a:spcAft>
                <a:spcPts val="0"/>
              </a:spcAft>
              <a:buSzPts val="2461"/>
              <a:buNone/>
            </a:pPr>
            <a:r>
              <a:rPr b="1" lang="en-US" sz="2590">
                <a:latin typeface="Garamond"/>
                <a:ea typeface="Garamond"/>
                <a:cs typeface="Garamond"/>
                <a:sym typeface="Garamond"/>
              </a:rPr>
              <a:t>Deb Daniel, General Manager</a:t>
            </a:r>
            <a:endParaRPr/>
          </a:p>
          <a:p>
            <a:pPr indent="0" lvl="0" marL="0" rtl="0" algn="ctr">
              <a:lnSpc>
                <a:spcPct val="80000"/>
              </a:lnSpc>
              <a:spcBef>
                <a:spcPts val="425"/>
              </a:spcBef>
              <a:spcAft>
                <a:spcPts val="0"/>
              </a:spcAft>
              <a:buSzPts val="2021"/>
              <a:buNone/>
            </a:pPr>
            <a:r>
              <a:rPr lang="en-US" sz="2127">
                <a:latin typeface="Garamond"/>
                <a:ea typeface="Garamond"/>
                <a:cs typeface="Garamond"/>
                <a:sym typeface="Garamond"/>
              </a:rPr>
              <a:t>deb.daniel@rrwcd.com</a:t>
            </a:r>
            <a:endParaRPr/>
          </a:p>
          <a:p>
            <a:pPr indent="0" lvl="0" marL="0" rtl="0" algn="ctr">
              <a:lnSpc>
                <a:spcPct val="80000"/>
              </a:lnSpc>
              <a:spcBef>
                <a:spcPts val="425"/>
              </a:spcBef>
              <a:spcAft>
                <a:spcPts val="0"/>
              </a:spcAft>
              <a:buSzPts val="2021"/>
              <a:buNone/>
            </a:pPr>
            <a:r>
              <a:rPr lang="en-US" sz="2127">
                <a:latin typeface="Garamond"/>
                <a:ea typeface="Garamond"/>
                <a:cs typeface="Garamond"/>
                <a:sym typeface="Garamond"/>
              </a:rPr>
              <a:t>970-332-3552</a:t>
            </a:r>
            <a:endParaRPr/>
          </a:p>
        </p:txBody>
      </p:sp>
      <p:pic>
        <p:nvPicPr>
          <p:cNvPr descr="RRWCD LOGO" id="106" name="Google Shape;106;p2"/>
          <p:cNvPicPr preferRelativeResize="0"/>
          <p:nvPr/>
        </p:nvPicPr>
        <p:blipFill rotWithShape="1">
          <a:blip r:embed="rId3">
            <a:alphaModFix/>
          </a:blip>
          <a:srcRect b="0" l="0" r="0" t="0"/>
          <a:stretch/>
        </p:blipFill>
        <p:spPr>
          <a:xfrm>
            <a:off x="3505200" y="3200400"/>
            <a:ext cx="2209800" cy="1352550"/>
          </a:xfrm>
          <a:prstGeom prst="rect">
            <a:avLst/>
          </a:prstGeom>
          <a:solidFill>
            <a:srgbClr val="99CCFF"/>
          </a:solidFill>
          <a:ln cap="flat" cmpd="sng" w="9525">
            <a:solidFill>
              <a:srgbClr val="0000CC"/>
            </a:solidFill>
            <a:prstDash val="solid"/>
            <a:miter lim="800000"/>
            <a:headEnd len="sm" w="sm" type="none"/>
            <a:tailEnd len="sm" w="sm" type="none"/>
          </a:ln>
        </p:spPr>
      </p:pic>
    </p:spTree>
  </p:cSld>
  <p:clrMapOvr>
    <a:masterClrMapping/>
  </p:clrMapOvr>
  <p:transition spd="slow">
    <p:wedg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0"/>
          <p:cNvSpPr txBox="1"/>
          <p:nvPr>
            <p:ph idx="1" type="body"/>
          </p:nvPr>
        </p:nvSpPr>
        <p:spPr>
          <a:xfrm>
            <a:off x="304800" y="5867400"/>
            <a:ext cx="8382000" cy="685800"/>
          </a:xfrm>
          <a:prstGeom prst="rect">
            <a:avLst/>
          </a:prstGeom>
          <a:noFill/>
          <a:ln>
            <a:noFill/>
          </a:ln>
        </p:spPr>
        <p:txBody>
          <a:bodyPr anchorCtr="0" anchor="t" bIns="45700" lIns="91425" spcFirstLastPara="1" rIns="91425" wrap="square" tIns="45700">
            <a:normAutofit/>
          </a:bodyPr>
          <a:lstStyle/>
          <a:p>
            <a:pPr indent="-274320" lvl="0" marL="274320" rtl="0" algn="ctr">
              <a:spcBef>
                <a:spcPts val="0"/>
              </a:spcBef>
              <a:spcAft>
                <a:spcPts val="0"/>
              </a:spcAft>
              <a:buSzPts val="2470"/>
              <a:buNone/>
            </a:pPr>
            <a:r>
              <a:rPr lang="en-US"/>
              <a:t>Damage caused by flood to railroad bridge</a:t>
            </a:r>
            <a:endParaRPr/>
          </a:p>
        </p:txBody>
      </p:sp>
      <p:pic>
        <p:nvPicPr>
          <p:cNvPr descr="http://www.crh.noaa.gov/images/gld/1935flood/photos/clinton/Cambridge68.jpg" id="208" name="Google Shape;208;p20"/>
          <p:cNvPicPr preferRelativeResize="0"/>
          <p:nvPr/>
        </p:nvPicPr>
        <p:blipFill rotWithShape="1">
          <a:blip r:embed="rId3">
            <a:alphaModFix/>
          </a:blip>
          <a:srcRect b="0" l="0" r="0" t="0"/>
          <a:stretch/>
        </p:blipFill>
        <p:spPr>
          <a:xfrm>
            <a:off x="609600" y="685800"/>
            <a:ext cx="7924800" cy="4953000"/>
          </a:xfrm>
          <a:prstGeom prst="rect">
            <a:avLst/>
          </a:prstGeom>
          <a:noFill/>
          <a:ln>
            <a:noFill/>
          </a:ln>
        </p:spPr>
      </p:pic>
    </p:spTree>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pic>
        <p:nvPicPr>
          <p:cNvPr descr="http://www.crh.noaa.gov/images/gld/1935flood/photos/Power-Plant-Rescue1.jpg" id="213" name="Google Shape;213;p21"/>
          <p:cNvPicPr preferRelativeResize="0"/>
          <p:nvPr/>
        </p:nvPicPr>
        <p:blipFill rotWithShape="1">
          <a:blip r:embed="rId3">
            <a:alphaModFix/>
          </a:blip>
          <a:srcRect b="0" l="0" r="0" t="0"/>
          <a:stretch/>
        </p:blipFill>
        <p:spPr>
          <a:xfrm>
            <a:off x="609600" y="838200"/>
            <a:ext cx="8153400" cy="4419600"/>
          </a:xfrm>
          <a:prstGeom prst="rect">
            <a:avLst/>
          </a:prstGeom>
          <a:noFill/>
          <a:ln>
            <a:noFill/>
          </a:ln>
        </p:spPr>
      </p:pic>
      <p:sp>
        <p:nvSpPr>
          <p:cNvPr id="214" name="Google Shape;214;p21"/>
          <p:cNvSpPr txBox="1"/>
          <p:nvPr/>
        </p:nvSpPr>
        <p:spPr>
          <a:xfrm>
            <a:off x="1066800" y="5486400"/>
            <a:ext cx="7162800"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onstantia"/>
                <a:ea typeface="Constantia"/>
                <a:cs typeface="Constantia"/>
                <a:sym typeface="Constantia"/>
              </a:rPr>
              <a:t>Two men are rescued from the Nebraska Light and Power Company  before supporting power poles are washed away and building collapses.</a:t>
            </a:r>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2"/>
          <p:cNvSpPr txBox="1"/>
          <p:nvPr/>
        </p:nvSpPr>
        <p:spPr>
          <a:xfrm>
            <a:off x="838200" y="2362200"/>
            <a:ext cx="8077200" cy="37548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Lives lost </a:t>
            </a:r>
            <a:r>
              <a:rPr lang="en-US" sz="1600">
                <a:solidFill>
                  <a:schemeClr val="lt1"/>
                </a:solidFill>
                <a:latin typeface="Constantia"/>
                <a:ea typeface="Constantia"/>
                <a:cs typeface="Constantia"/>
                <a:sym typeface="Constantia"/>
              </a:rPr>
              <a:t>(many bodies were never found)</a:t>
            </a:r>
            <a:r>
              <a:rPr lang="en-US" sz="2400">
                <a:solidFill>
                  <a:schemeClr val="lt1"/>
                </a:solidFill>
                <a:latin typeface="Constantia"/>
                <a:ea typeface="Constantia"/>
                <a:cs typeface="Constantia"/>
                <a:sym typeface="Constantia"/>
              </a:rPr>
              <a:t>	110 residents drown</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Livestock killed			20,593 cattle &amp; pigs</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Poultry killed				46,500</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Highways damaged			830 miles</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Crops damaged			263,615 acres</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Railroads damaged			171 miles</a:t>
            </a:r>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Railroad bridges damaged		83 bridges</a:t>
            </a:r>
            <a:endParaRPr/>
          </a:p>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1400">
                <a:solidFill>
                  <a:schemeClr val="lt1"/>
                </a:solidFill>
                <a:latin typeface="Constantia"/>
                <a:ea typeface="Constantia"/>
                <a:cs typeface="Constantia"/>
                <a:sym typeface="Constantia"/>
              </a:rPr>
              <a:t>This information was taken from the U.S. Geological Survey Water Supply Paper 796-B </a:t>
            </a:r>
            <a:endParaRPr/>
          </a:p>
        </p:txBody>
      </p:sp>
      <p:sp>
        <p:nvSpPr>
          <p:cNvPr id="220" name="Google Shape;220;p22"/>
          <p:cNvSpPr/>
          <p:nvPr/>
        </p:nvSpPr>
        <p:spPr>
          <a:xfrm>
            <a:off x="1219200" y="533400"/>
            <a:ext cx="6324600"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rgbClr val="FFFFFF"/>
                </a:solidFill>
                <a:latin typeface="Constantia"/>
                <a:ea typeface="Constantia"/>
                <a:cs typeface="Constantia"/>
                <a:sym typeface="Constantia"/>
              </a:rPr>
              <a:t>Damage from </a:t>
            </a:r>
            <a:endParaRPr/>
          </a:p>
          <a:p>
            <a:pPr indent="0" lvl="0" marL="0" marR="0" rtl="0" algn="ctr">
              <a:spcBef>
                <a:spcPts val="0"/>
              </a:spcBef>
              <a:spcAft>
                <a:spcPts val="0"/>
              </a:spcAft>
              <a:buNone/>
            </a:pPr>
            <a:r>
              <a:rPr lang="en-US" sz="3600">
                <a:solidFill>
                  <a:srgbClr val="FFFFFF"/>
                </a:solidFill>
                <a:latin typeface="Constantia"/>
                <a:ea typeface="Constantia"/>
                <a:cs typeface="Constantia"/>
                <a:sym typeface="Constantia"/>
              </a:rPr>
              <a:t>Flood of 1935 </a:t>
            </a:r>
            <a:endParaRPr/>
          </a:p>
          <a:p>
            <a:pPr indent="0" lvl="0" marL="0" marR="0" rtl="0" algn="ctr">
              <a:spcBef>
                <a:spcPts val="0"/>
              </a:spcBef>
              <a:spcAft>
                <a:spcPts val="0"/>
              </a:spcAft>
              <a:buNone/>
            </a:pPr>
            <a:r>
              <a:rPr lang="en-US" sz="3200">
                <a:solidFill>
                  <a:srgbClr val="FFFFFF"/>
                </a:solidFill>
                <a:latin typeface="Constantia"/>
                <a:ea typeface="Constantia"/>
                <a:cs typeface="Constantia"/>
                <a:sym typeface="Constantia"/>
              </a:rPr>
              <a:t>in </a:t>
            </a:r>
            <a:endParaRPr/>
          </a:p>
          <a:p>
            <a:pPr indent="0" lvl="0" marL="0" marR="0" rtl="0" algn="ctr">
              <a:spcBef>
                <a:spcPts val="0"/>
              </a:spcBef>
              <a:spcAft>
                <a:spcPts val="0"/>
              </a:spcAft>
              <a:buNone/>
            </a:pPr>
            <a:r>
              <a:rPr lang="en-US" sz="3200">
                <a:solidFill>
                  <a:srgbClr val="FFFFFF"/>
                </a:solidFill>
                <a:latin typeface="Constantia"/>
                <a:ea typeface="Constantia"/>
                <a:cs typeface="Constantia"/>
                <a:sym typeface="Constantia"/>
              </a:rPr>
              <a:t>Colorado, Nebraska  &amp; Kansas</a:t>
            </a:r>
            <a:endParaRPr/>
          </a:p>
        </p:txBody>
      </p:sp>
    </p:spTree>
  </p:cSld>
  <p:clrMapOvr>
    <a:masterClrMapping/>
  </p:clrMapOvr>
  <p:transition spd="slow">
    <p:wipe dir="d"/>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3"/>
          <p:cNvSpPr txBox="1"/>
          <p:nvPr/>
        </p:nvSpPr>
        <p:spPr>
          <a:xfrm>
            <a:off x="457200" y="1295400"/>
            <a:ext cx="8001000" cy="47089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lt1"/>
                </a:solidFill>
                <a:latin typeface="Constantia"/>
                <a:ea typeface="Constantia"/>
                <a:cs typeface="Constantia"/>
                <a:sym typeface="Constantia"/>
              </a:rPr>
              <a:t>In an effort to primarily provide flood control</a:t>
            </a:r>
            <a:endParaRPr/>
          </a:p>
          <a:p>
            <a:pPr indent="0" lvl="0" marL="0" marR="0" rtl="0" algn="ctr">
              <a:spcBef>
                <a:spcPts val="0"/>
              </a:spcBef>
              <a:spcAft>
                <a:spcPts val="0"/>
              </a:spcAft>
              <a:buNone/>
            </a:pPr>
            <a:r>
              <a:t/>
            </a:r>
            <a:endParaRPr sz="32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3600">
                <a:solidFill>
                  <a:schemeClr val="lt1"/>
                </a:solidFill>
                <a:latin typeface="Constantia"/>
                <a:ea typeface="Constantia"/>
                <a:cs typeface="Constantia"/>
                <a:sym typeface="Constantia"/>
              </a:rPr>
              <a:t>The Republican River Compact</a:t>
            </a:r>
            <a:endParaRPr/>
          </a:p>
          <a:p>
            <a:pPr indent="0" lvl="0" marL="0" marR="0" rtl="0" algn="ctr">
              <a:spcBef>
                <a:spcPts val="0"/>
              </a:spcBef>
              <a:spcAft>
                <a:spcPts val="0"/>
              </a:spcAft>
              <a:buNone/>
            </a:pPr>
            <a:r>
              <a:t/>
            </a:r>
            <a:endParaRPr sz="32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3200">
                <a:solidFill>
                  <a:schemeClr val="lt1"/>
                </a:solidFill>
                <a:latin typeface="Constantia"/>
                <a:ea typeface="Constantia"/>
                <a:cs typeface="Constantia"/>
                <a:sym typeface="Constantia"/>
              </a:rPr>
              <a:t>Is written and signed by </a:t>
            </a:r>
            <a:endParaRPr/>
          </a:p>
          <a:p>
            <a:pPr indent="0" lvl="0" marL="0" marR="0" rtl="0" algn="ctr">
              <a:spcBef>
                <a:spcPts val="0"/>
              </a:spcBef>
              <a:spcAft>
                <a:spcPts val="0"/>
              </a:spcAft>
              <a:buNone/>
            </a:pPr>
            <a:r>
              <a:rPr lang="en-US" sz="3600">
                <a:solidFill>
                  <a:schemeClr val="lt1"/>
                </a:solidFill>
                <a:latin typeface="Constantia"/>
                <a:ea typeface="Constantia"/>
                <a:cs typeface="Constantia"/>
                <a:sym typeface="Constantia"/>
              </a:rPr>
              <a:t>Colorado, Nebraska and Kansas </a:t>
            </a:r>
            <a:endParaRPr/>
          </a:p>
          <a:p>
            <a:pPr indent="0" lvl="0" marL="0" marR="0" rtl="0" algn="ctr">
              <a:spcBef>
                <a:spcPts val="0"/>
              </a:spcBef>
              <a:spcAft>
                <a:spcPts val="0"/>
              </a:spcAft>
              <a:buNone/>
            </a:pPr>
            <a:r>
              <a:t/>
            </a:r>
            <a:endParaRPr sz="32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3200">
                <a:solidFill>
                  <a:schemeClr val="lt1"/>
                </a:solidFill>
                <a:latin typeface="Constantia"/>
                <a:ea typeface="Constantia"/>
                <a:cs typeface="Constantia"/>
                <a:sym typeface="Constantia"/>
              </a:rPr>
              <a:t>on </a:t>
            </a:r>
            <a:r>
              <a:rPr lang="en-US" sz="3600">
                <a:solidFill>
                  <a:schemeClr val="lt1"/>
                </a:solidFill>
                <a:latin typeface="Constantia"/>
                <a:ea typeface="Constantia"/>
                <a:cs typeface="Constantia"/>
                <a:sym typeface="Constantia"/>
              </a:rPr>
              <a:t>December 31, 1942</a:t>
            </a:r>
            <a:endParaRPr/>
          </a:p>
        </p:txBody>
      </p:sp>
    </p:spTree>
  </p:cSld>
  <p:clrMapOvr>
    <a:masterClrMapping/>
  </p:clrMapOvr>
  <p:transition spd="slow">
    <p:cut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4"/>
          <p:cNvSpPr txBox="1"/>
          <p:nvPr/>
        </p:nvSpPr>
        <p:spPr>
          <a:xfrm>
            <a:off x="228600" y="762000"/>
            <a:ext cx="8610600" cy="58638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The major purposes of the compact are to provide for the most efficient use  of the waters of the Republican River Basin for multiple purposes; </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152400" lvl="1" marL="4572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to provide for an equitable division of such waters; </a:t>
            </a:r>
            <a:endParaRPr/>
          </a:p>
          <a:p>
            <a:pPr indent="0" lvl="1" marL="457200" marR="0" rtl="0" algn="l">
              <a:spcBef>
                <a:spcPts val="0"/>
              </a:spcBef>
              <a:spcAft>
                <a:spcPts val="0"/>
              </a:spcAft>
              <a:buNone/>
            </a:pPr>
            <a:r>
              <a:t/>
            </a:r>
            <a:endParaRPr b="0" i="0" sz="1400" u="none" cap="none" strike="noStrike">
              <a:solidFill>
                <a:schemeClr val="lt1"/>
              </a:solidFill>
              <a:latin typeface="Constantia"/>
              <a:ea typeface="Constantia"/>
              <a:cs typeface="Constantia"/>
              <a:sym typeface="Constantia"/>
            </a:endParaRPr>
          </a:p>
          <a:p>
            <a:pPr indent="-152400" lvl="1" marL="4572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to remove all causes, present and future,  which might lead to controversies;</a:t>
            </a:r>
            <a:endParaRPr/>
          </a:p>
          <a:p>
            <a:pPr indent="0" lvl="1" marL="457200" marR="0" rtl="0" algn="l">
              <a:spcBef>
                <a:spcPts val="0"/>
              </a:spcBef>
              <a:spcAft>
                <a:spcPts val="0"/>
              </a:spcAft>
              <a:buNone/>
            </a:pPr>
            <a:r>
              <a:t/>
            </a:r>
            <a:endParaRPr b="0" i="0" sz="1400" u="none" cap="none" strike="noStrike">
              <a:solidFill>
                <a:schemeClr val="lt1"/>
              </a:solidFill>
              <a:latin typeface="Constantia"/>
              <a:ea typeface="Constantia"/>
              <a:cs typeface="Constantia"/>
              <a:sym typeface="Constantia"/>
            </a:endParaRPr>
          </a:p>
          <a:p>
            <a:pPr indent="-152400" lvl="1" marL="4572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to promote interstate comity; </a:t>
            </a:r>
            <a:endParaRPr/>
          </a:p>
          <a:p>
            <a:pPr indent="0" lvl="1" marL="457200" marR="0" rtl="0" algn="l">
              <a:spcBef>
                <a:spcPts val="0"/>
              </a:spcBef>
              <a:spcAft>
                <a:spcPts val="0"/>
              </a:spcAft>
              <a:buNone/>
            </a:pPr>
            <a:r>
              <a:t/>
            </a:r>
            <a:endParaRPr b="0" i="0" sz="1400" u="none" cap="none" strike="noStrike">
              <a:solidFill>
                <a:schemeClr val="lt1"/>
              </a:solidFill>
              <a:latin typeface="Constantia"/>
              <a:ea typeface="Constantia"/>
              <a:cs typeface="Constantia"/>
              <a:sym typeface="Constantia"/>
            </a:endParaRPr>
          </a:p>
          <a:p>
            <a:pPr indent="-152400" lvl="1" marL="4572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to recognize  that the most efficient utilization of the waters within the Basin is for beneficial  consumptive use;</a:t>
            </a:r>
            <a:endParaRPr/>
          </a:p>
          <a:p>
            <a:pPr indent="0" lvl="1" marL="457200" marR="0" rtl="0" algn="l">
              <a:spcBef>
                <a:spcPts val="0"/>
              </a:spcBef>
              <a:spcAft>
                <a:spcPts val="0"/>
              </a:spcAft>
              <a:buNone/>
            </a:pPr>
            <a:r>
              <a:t/>
            </a:r>
            <a:endParaRPr b="0" i="0" sz="1400" u="none" cap="none" strike="noStrike">
              <a:solidFill>
                <a:schemeClr val="lt1"/>
              </a:solidFill>
              <a:latin typeface="Constantia"/>
              <a:ea typeface="Constantia"/>
              <a:cs typeface="Constantia"/>
              <a:sym typeface="Constantia"/>
            </a:endParaRPr>
          </a:p>
          <a:p>
            <a:pPr indent="-152400" lvl="1" marL="4572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to promote joint action by the states and the United States in the efficient use of water and the control of destructive floods.</a:t>
            </a:r>
            <a:endParaRPr/>
          </a:p>
        </p:txBody>
      </p:sp>
    </p:spTree>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pic>
        <p:nvPicPr>
          <p:cNvPr descr="http://www.crh.noaa.gov/images/gld/1935flood/images/Reservoir-Web.png" id="235" name="Google Shape;235;p25"/>
          <p:cNvPicPr preferRelativeResize="0"/>
          <p:nvPr/>
        </p:nvPicPr>
        <p:blipFill rotWithShape="1">
          <a:blip r:embed="rId3">
            <a:alphaModFix/>
          </a:blip>
          <a:srcRect b="0" l="0" r="0" t="0"/>
          <a:stretch/>
        </p:blipFill>
        <p:spPr>
          <a:xfrm>
            <a:off x="762000" y="914400"/>
            <a:ext cx="7696199" cy="4760536"/>
          </a:xfrm>
          <a:prstGeom prst="rect">
            <a:avLst/>
          </a:prstGeom>
          <a:noFill/>
          <a:ln>
            <a:noFill/>
          </a:ln>
        </p:spPr>
      </p:pic>
      <p:sp>
        <p:nvSpPr>
          <p:cNvPr id="236" name="Google Shape;236;p25"/>
          <p:cNvSpPr txBox="1"/>
          <p:nvPr/>
        </p:nvSpPr>
        <p:spPr>
          <a:xfrm>
            <a:off x="685800" y="5715000"/>
            <a:ext cx="8153401"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Seven reservoirs were built by the Army Corp of Engineers as a result of the Republican River Compact.</a:t>
            </a:r>
            <a:endParaRPr/>
          </a:p>
        </p:txBody>
      </p:sp>
      <p:sp>
        <p:nvSpPr>
          <p:cNvPr id="237" name="Google Shape;237;p25"/>
          <p:cNvSpPr txBox="1"/>
          <p:nvPr/>
        </p:nvSpPr>
        <p:spPr>
          <a:xfrm>
            <a:off x="1981200" y="4343400"/>
            <a:ext cx="1219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onstantia"/>
                <a:ea typeface="Constantia"/>
                <a:cs typeface="Constantia"/>
                <a:sym typeface="Constantia"/>
              </a:rPr>
              <a:t>Colorado</a:t>
            </a:r>
            <a:endParaRPr/>
          </a:p>
        </p:txBody>
      </p:sp>
      <p:sp>
        <p:nvSpPr>
          <p:cNvPr id="238" name="Google Shape;238;p25"/>
          <p:cNvSpPr/>
          <p:nvPr/>
        </p:nvSpPr>
        <p:spPr>
          <a:xfrm>
            <a:off x="4724400" y="1219200"/>
            <a:ext cx="1219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onstantia"/>
                <a:ea typeface="Constantia"/>
                <a:cs typeface="Constantia"/>
                <a:sym typeface="Constantia"/>
              </a:rPr>
              <a:t>Nebraska</a:t>
            </a:r>
            <a:endParaRPr/>
          </a:p>
        </p:txBody>
      </p:sp>
      <p:sp>
        <p:nvSpPr>
          <p:cNvPr id="239" name="Google Shape;239;p25"/>
          <p:cNvSpPr/>
          <p:nvPr/>
        </p:nvSpPr>
        <p:spPr>
          <a:xfrm>
            <a:off x="5867400" y="3567947"/>
            <a:ext cx="9906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onstantia"/>
                <a:ea typeface="Constantia"/>
                <a:cs typeface="Constantia"/>
                <a:sym typeface="Constantia"/>
              </a:rPr>
              <a:t>Kansas</a:t>
            </a:r>
            <a:endParaRPr/>
          </a:p>
          <a:p>
            <a:pPr indent="0" lvl="0" marL="0" marR="0" rtl="0" algn="l">
              <a:spcBef>
                <a:spcPts val="0"/>
              </a:spcBef>
              <a:spcAft>
                <a:spcPts val="0"/>
              </a:spcAft>
              <a:buNone/>
            </a:pPr>
            <a:r>
              <a:t/>
            </a:r>
            <a:endParaRPr sz="1800">
              <a:solidFill>
                <a:srgbClr val="000000"/>
              </a:solidFill>
              <a:latin typeface="Constantia"/>
              <a:ea typeface="Constantia"/>
              <a:cs typeface="Constantia"/>
              <a:sym typeface="Constantia"/>
            </a:endParaRPr>
          </a:p>
        </p:txBody>
      </p:sp>
    </p:spTree>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26"/>
          <p:cNvSpPr/>
          <p:nvPr/>
        </p:nvSpPr>
        <p:spPr>
          <a:xfrm>
            <a:off x="1219200" y="1676400"/>
            <a:ext cx="6781800" cy="28007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Colorado Efforts To Get </a:t>
            </a:r>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Into Compliance </a:t>
            </a:r>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With The </a:t>
            </a:r>
            <a:endParaRPr/>
          </a:p>
          <a:p>
            <a:pPr indent="0" lvl="0" marL="0" marR="0" rtl="0" algn="ctr">
              <a:spcBef>
                <a:spcPts val="0"/>
              </a:spcBef>
              <a:spcAft>
                <a:spcPts val="0"/>
              </a:spcAft>
              <a:buNone/>
            </a:pPr>
            <a:r>
              <a:rPr lang="en-US" sz="4000">
                <a:solidFill>
                  <a:schemeClr val="lt1"/>
                </a:solidFill>
                <a:latin typeface="Constantia"/>
                <a:ea typeface="Constantia"/>
                <a:cs typeface="Constantia"/>
                <a:sym typeface="Constantia"/>
              </a:rPr>
              <a:t>Republican</a:t>
            </a:r>
            <a:r>
              <a:rPr lang="en-US" sz="4400">
                <a:solidFill>
                  <a:schemeClr val="lt1"/>
                </a:solidFill>
                <a:latin typeface="Constantia"/>
                <a:ea typeface="Constantia"/>
                <a:cs typeface="Constantia"/>
                <a:sym typeface="Constantia"/>
              </a:rPr>
              <a:t> River Compact</a:t>
            </a:r>
            <a:endParaRPr sz="4400">
              <a:solidFill>
                <a:schemeClr val="lt1"/>
              </a:solidFill>
              <a:latin typeface="Constantia"/>
              <a:ea typeface="Constantia"/>
              <a:cs typeface="Constantia"/>
              <a:sym typeface="Constantia"/>
            </a:endParaRPr>
          </a:p>
        </p:txBody>
      </p:sp>
    </p:spTree>
  </p:cSld>
  <p:clrMapOvr>
    <a:masterClrMapping/>
  </p:clrMapOvr>
  <p:transition spd="slow">
    <p:cut thruBlk="1"/>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7"/>
          <p:cNvSpPr txBox="1"/>
          <p:nvPr/>
        </p:nvSpPr>
        <p:spPr>
          <a:xfrm>
            <a:off x="0" y="381000"/>
            <a:ext cx="9144000" cy="531837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solidFill>
                  <a:schemeClr val="lt1"/>
                </a:solidFill>
                <a:latin typeface="Constantia"/>
                <a:ea typeface="Constantia"/>
                <a:cs typeface="Constantia"/>
                <a:sym typeface="Constantia"/>
              </a:rPr>
              <a:t>In 2004 the </a:t>
            </a:r>
            <a:endParaRPr/>
          </a:p>
          <a:p>
            <a:pPr indent="0" lvl="0" marL="0" marR="0" rtl="0" algn="ctr">
              <a:spcBef>
                <a:spcPts val="720"/>
              </a:spcBef>
              <a:spcAft>
                <a:spcPts val="0"/>
              </a:spcAft>
              <a:buNone/>
            </a:pPr>
            <a:r>
              <a:rPr lang="en-US" sz="3600">
                <a:solidFill>
                  <a:schemeClr val="lt1"/>
                </a:solidFill>
                <a:latin typeface="Constantia"/>
                <a:ea typeface="Constantia"/>
                <a:cs typeface="Constantia"/>
                <a:sym typeface="Constantia"/>
              </a:rPr>
              <a:t>Colorado State Legislature</a:t>
            </a:r>
            <a:endParaRPr/>
          </a:p>
          <a:p>
            <a:pPr indent="0" lvl="0" marL="0" marR="0" rtl="0" algn="ctr">
              <a:spcBef>
                <a:spcPts val="640"/>
              </a:spcBef>
              <a:spcAft>
                <a:spcPts val="0"/>
              </a:spcAft>
              <a:buNone/>
            </a:pPr>
            <a:r>
              <a:rPr lang="en-US" sz="3200">
                <a:solidFill>
                  <a:schemeClr val="lt1"/>
                </a:solidFill>
                <a:latin typeface="Constantia"/>
                <a:ea typeface="Constantia"/>
                <a:cs typeface="Constantia"/>
                <a:sym typeface="Constantia"/>
              </a:rPr>
              <a:t> created the </a:t>
            </a:r>
            <a:endParaRPr/>
          </a:p>
          <a:p>
            <a:pPr indent="0" lvl="0" marL="0" marR="0" rtl="0" algn="ctr">
              <a:spcBef>
                <a:spcPts val="280"/>
              </a:spcBef>
              <a:spcAft>
                <a:spcPts val="0"/>
              </a:spcAft>
              <a:buNone/>
            </a:pPr>
            <a:r>
              <a:t/>
            </a:r>
            <a:endParaRPr sz="1400">
              <a:solidFill>
                <a:schemeClr val="lt1"/>
              </a:solidFill>
              <a:latin typeface="Constantia"/>
              <a:ea typeface="Constantia"/>
              <a:cs typeface="Constantia"/>
              <a:sym typeface="Constantia"/>
            </a:endParaRPr>
          </a:p>
          <a:p>
            <a:pPr indent="0" lvl="0" marL="0" marR="0" rtl="0" algn="ctr">
              <a:spcBef>
                <a:spcPts val="700"/>
              </a:spcBef>
              <a:spcAft>
                <a:spcPts val="0"/>
              </a:spcAft>
              <a:buNone/>
            </a:pPr>
            <a:r>
              <a:rPr lang="en-US" sz="3500">
                <a:solidFill>
                  <a:schemeClr val="lt1"/>
                </a:solidFill>
                <a:latin typeface="Constantia"/>
                <a:ea typeface="Constantia"/>
                <a:cs typeface="Constantia"/>
                <a:sym typeface="Constantia"/>
              </a:rPr>
              <a:t>Republican River Water Conservation District</a:t>
            </a:r>
            <a:endParaRPr/>
          </a:p>
          <a:p>
            <a:pPr indent="0" lvl="0" marL="0" marR="0" rtl="0" algn="ctr">
              <a:spcBef>
                <a:spcPts val="280"/>
              </a:spcBef>
              <a:spcAft>
                <a:spcPts val="0"/>
              </a:spcAft>
              <a:buNone/>
            </a:pPr>
            <a:r>
              <a:rPr lang="en-US" sz="1400">
                <a:solidFill>
                  <a:schemeClr val="lt1"/>
                </a:solidFill>
                <a:latin typeface="Constantia"/>
                <a:ea typeface="Constantia"/>
                <a:cs typeface="Constantia"/>
                <a:sym typeface="Constantia"/>
              </a:rPr>
              <a:t> </a:t>
            </a:r>
            <a:endParaRPr/>
          </a:p>
          <a:p>
            <a:pPr indent="0" lvl="0" marL="0" marR="0" rtl="0" algn="ctr">
              <a:spcBef>
                <a:spcPts val="560"/>
              </a:spcBef>
              <a:spcAft>
                <a:spcPts val="0"/>
              </a:spcAft>
              <a:buNone/>
            </a:pPr>
            <a:r>
              <a:rPr lang="en-US" sz="2800">
                <a:solidFill>
                  <a:schemeClr val="lt1"/>
                </a:solidFill>
                <a:latin typeface="Constantia"/>
                <a:ea typeface="Constantia"/>
                <a:cs typeface="Constantia"/>
                <a:sym typeface="Constantia"/>
              </a:rPr>
              <a:t>to assist the State to carry out its duty to comply with the limitations and duties imposed upon the State by the Republican River Compact.</a:t>
            </a:r>
            <a:endParaRPr/>
          </a:p>
          <a:p>
            <a:pPr indent="0" lvl="0" marL="0" marR="0" rtl="0" algn="ctr">
              <a:spcBef>
                <a:spcPts val="1600"/>
              </a:spcBef>
              <a:spcAft>
                <a:spcPts val="0"/>
              </a:spcAft>
              <a:buNone/>
            </a:pPr>
            <a:r>
              <a:t/>
            </a:r>
            <a:endParaRPr sz="3200">
              <a:solidFill>
                <a:schemeClr val="lt1"/>
              </a:solidFill>
              <a:latin typeface="Constantia"/>
              <a:ea typeface="Constantia"/>
              <a:cs typeface="Constantia"/>
              <a:sym typeface="Constantia"/>
            </a:endParaRPr>
          </a:p>
        </p:txBody>
      </p:sp>
      <p:pic>
        <p:nvPicPr>
          <p:cNvPr descr="RRWCD LOGO.jpg" id="252" name="Google Shape;252;p27"/>
          <p:cNvPicPr preferRelativeResize="0"/>
          <p:nvPr/>
        </p:nvPicPr>
        <p:blipFill rotWithShape="1">
          <a:blip r:embed="rId3">
            <a:alphaModFix/>
          </a:blip>
          <a:srcRect b="0" l="0" r="0" t="0"/>
          <a:stretch/>
        </p:blipFill>
        <p:spPr>
          <a:xfrm>
            <a:off x="3238500" y="4844317"/>
            <a:ext cx="2667000" cy="1632683"/>
          </a:xfrm>
          <a:prstGeom prst="rect">
            <a:avLst/>
          </a:prstGeom>
          <a:noFill/>
          <a:ln>
            <a:noFill/>
          </a:ln>
        </p:spPr>
      </p:pic>
    </p:spTree>
  </p:cSld>
  <p:clrMapOvr>
    <a:masterClrMapping/>
  </p:clrMapOvr>
  <p:transition spd="slow">
    <p:wedg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8"/>
          <p:cNvSpPr/>
          <p:nvPr/>
        </p:nvSpPr>
        <p:spPr>
          <a:xfrm>
            <a:off x="647700" y="797510"/>
            <a:ext cx="7848600" cy="48320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The Republican River Water Conservation District is an independent entity that is entirely self-governed. </a:t>
            </a:r>
            <a:endParaRPr/>
          </a:p>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The Seventeen members of the Board of Directors are residents of the basin appointed by the:</a:t>
            </a:r>
            <a:endParaRPr/>
          </a:p>
          <a:p>
            <a:pPr indent="-177800" lvl="2" marL="9144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onstantia"/>
                <a:ea typeface="Constantia"/>
                <a:cs typeface="Constantia"/>
                <a:sym typeface="Constantia"/>
              </a:rPr>
              <a:t>Colorado Ground Water Commission</a:t>
            </a:r>
            <a:endParaRPr/>
          </a:p>
          <a:p>
            <a:pPr indent="-177800" lvl="2" marL="9144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onstantia"/>
                <a:ea typeface="Constantia"/>
                <a:cs typeface="Constantia"/>
                <a:sym typeface="Constantia"/>
              </a:rPr>
              <a:t>County Commissioners of eight counties within the Basin</a:t>
            </a:r>
            <a:endParaRPr/>
          </a:p>
          <a:p>
            <a:pPr indent="-177800" lvl="2" marL="9144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onstantia"/>
                <a:ea typeface="Constantia"/>
                <a:cs typeface="Constantia"/>
                <a:sym typeface="Constantia"/>
              </a:rPr>
              <a:t>Board members of eight groundwater management districts within the Basin</a:t>
            </a:r>
            <a:endParaRPr/>
          </a:p>
        </p:txBody>
      </p:sp>
    </p:spTree>
  </p:cSld>
  <p:clrMapOvr>
    <a:masterClrMapping/>
  </p:clrMapOvr>
  <p:transition spd="slow">
    <p:wipe dir="d"/>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29"/>
          <p:cNvSpPr txBox="1"/>
          <p:nvPr/>
        </p:nvSpPr>
        <p:spPr>
          <a:xfrm>
            <a:off x="533400" y="1219200"/>
            <a:ext cx="8222617"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onstantia"/>
                <a:ea typeface="Constantia"/>
                <a:cs typeface="Constantia"/>
                <a:sym typeface="Constantia"/>
              </a:rPr>
              <a:t>What actions can the Republican River Water Conservation District do to assist the State of Colorado reach compliance with the federal law imposed by the Republican River Compact?</a:t>
            </a:r>
            <a:endParaRPr/>
          </a:p>
        </p:txBody>
      </p:sp>
      <p:pic>
        <p:nvPicPr>
          <p:cNvPr descr="C:\Users\Manager\AppData\Local\Microsoft\Windows\Temporary Internet Files\Content.IE5\13R1SE8G\MM900282748[1].gif" id="263" name="Google Shape;263;p29"/>
          <p:cNvPicPr preferRelativeResize="0"/>
          <p:nvPr/>
        </p:nvPicPr>
        <p:blipFill rotWithShape="1">
          <a:blip r:embed="rId3">
            <a:alphaModFix/>
          </a:blip>
          <a:srcRect b="0" l="0" r="0" t="0"/>
          <a:stretch/>
        </p:blipFill>
        <p:spPr>
          <a:xfrm>
            <a:off x="4084320" y="4191000"/>
            <a:ext cx="975360" cy="975360"/>
          </a:xfrm>
          <a:prstGeom prst="rect">
            <a:avLst/>
          </a:prstGeom>
          <a:noFill/>
          <a:ln>
            <a:noFill/>
          </a:ln>
        </p:spPr>
      </p:pic>
    </p:spTree>
  </p:cSld>
  <p:clrMapOvr>
    <a:masterClrMapping/>
  </p:clrMapOvr>
  <p:transition spd="slow">
    <p:wipe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3"/>
          <p:cNvSpPr txBox="1"/>
          <p:nvPr/>
        </p:nvSpPr>
        <p:spPr>
          <a:xfrm>
            <a:off x="990600" y="1371600"/>
            <a:ext cx="7391400" cy="415498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What is the</a:t>
            </a:r>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RRWCD?...</a:t>
            </a:r>
            <a:endParaRPr/>
          </a:p>
          <a:p>
            <a:pPr indent="0" lvl="0" marL="0" marR="0" rtl="0" algn="ctr">
              <a:spcBef>
                <a:spcPts val="0"/>
              </a:spcBef>
              <a:spcAft>
                <a:spcPts val="0"/>
              </a:spcAft>
              <a:buNone/>
            </a:pPr>
            <a:r>
              <a:t/>
            </a:r>
            <a:endParaRPr sz="44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and where is the</a:t>
            </a:r>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RRWCD </a:t>
            </a:r>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located?</a:t>
            </a:r>
            <a:endParaRPr/>
          </a:p>
        </p:txBody>
      </p:sp>
    </p:spTree>
  </p:cSld>
  <p:clrMapOvr>
    <a:masterClrMapping/>
  </p:clrMapOvr>
  <p:transition spd="slow">
    <p:wipe dir="d"/>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0"/>
          <p:cNvSpPr txBox="1"/>
          <p:nvPr>
            <p:ph type="title"/>
          </p:nvPr>
        </p:nvSpPr>
        <p:spPr>
          <a:xfrm>
            <a:off x="457200" y="704088"/>
            <a:ext cx="8229600" cy="1581912"/>
          </a:xfrm>
          <a:prstGeom prst="rect">
            <a:avLst/>
          </a:prstGeom>
          <a:noFill/>
          <a:ln>
            <a:noFill/>
          </a:ln>
        </p:spPr>
        <p:txBody>
          <a:bodyPr anchorCtr="0" anchor="b" bIns="0" lIns="0" spcFirstLastPara="1" rIns="0" wrap="square" tIns="45700">
            <a:normAutofit/>
          </a:bodyPr>
          <a:lstStyle/>
          <a:p>
            <a:pPr indent="0" lvl="0" marL="0" rtl="0" algn="ctr">
              <a:spcBef>
                <a:spcPts val="0"/>
              </a:spcBef>
              <a:spcAft>
                <a:spcPts val="0"/>
              </a:spcAft>
              <a:buClr>
                <a:schemeClr val="lt2"/>
              </a:buClr>
              <a:buSzPts val="3600"/>
              <a:buFont typeface="Constantia"/>
              <a:buNone/>
            </a:pPr>
            <a:r>
              <a:rPr lang="en-US" sz="3600">
                <a:latin typeface="Constantia"/>
                <a:ea typeface="Constantia"/>
                <a:cs typeface="Constantia"/>
                <a:sym typeface="Constantia"/>
              </a:rPr>
              <a:t>Funding Source</a:t>
            </a:r>
            <a:br>
              <a:rPr lang="en-US" sz="3600">
                <a:latin typeface="Constantia"/>
                <a:ea typeface="Constantia"/>
                <a:cs typeface="Constantia"/>
                <a:sym typeface="Constantia"/>
              </a:rPr>
            </a:br>
            <a:r>
              <a:rPr i="1" lang="en-US" sz="2800">
                <a:latin typeface="Constantia"/>
                <a:ea typeface="Constantia"/>
                <a:cs typeface="Constantia"/>
                <a:sym typeface="Constantia"/>
              </a:rPr>
              <a:t>Water Use Fees ~~ collected from each county </a:t>
            </a:r>
            <a:br>
              <a:rPr i="1" lang="en-US" sz="2800">
                <a:latin typeface="Constantia"/>
                <a:ea typeface="Constantia"/>
                <a:cs typeface="Constantia"/>
                <a:sym typeface="Constantia"/>
              </a:rPr>
            </a:br>
            <a:endParaRPr sz="2800">
              <a:latin typeface="Constantia"/>
              <a:ea typeface="Constantia"/>
              <a:cs typeface="Constantia"/>
              <a:sym typeface="Constantia"/>
            </a:endParaRPr>
          </a:p>
        </p:txBody>
      </p:sp>
      <p:sp>
        <p:nvSpPr>
          <p:cNvPr id="269" name="Google Shape;269;p30"/>
          <p:cNvSpPr txBox="1"/>
          <p:nvPr>
            <p:ph idx="1" type="body"/>
          </p:nvPr>
        </p:nvSpPr>
        <p:spPr>
          <a:xfrm>
            <a:off x="467008" y="2316178"/>
            <a:ext cx="7696200" cy="3810000"/>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470"/>
              <a:buFont typeface="Noto Sans Symbols"/>
              <a:buNone/>
            </a:pPr>
            <a:r>
              <a:rPr lang="en-US"/>
              <a:t>Irrigation				$14.50/acre</a:t>
            </a:r>
            <a:endParaRPr/>
          </a:p>
          <a:p>
            <a:pPr indent="-274320" lvl="0" marL="274320" rtl="0" algn="l">
              <a:spcBef>
                <a:spcPts val="520"/>
              </a:spcBef>
              <a:spcAft>
                <a:spcPts val="0"/>
              </a:spcAft>
              <a:buSzPts val="2470"/>
              <a:buFont typeface="Noto Sans Symbols"/>
              <a:buNone/>
            </a:pPr>
            <a:r>
              <a:t/>
            </a:r>
            <a:endParaRPr/>
          </a:p>
          <a:p>
            <a:pPr indent="-274320" lvl="0" marL="274320" rtl="0" algn="l">
              <a:spcBef>
                <a:spcPts val="520"/>
              </a:spcBef>
              <a:spcAft>
                <a:spcPts val="0"/>
              </a:spcAft>
              <a:buSzPts val="2470"/>
              <a:buFont typeface="Noto Sans Symbols"/>
              <a:buNone/>
            </a:pPr>
            <a:r>
              <a:rPr lang="en-US"/>
              <a:t>Municipal/Commercial		$5.80/acre-foot</a:t>
            </a:r>
            <a:endParaRPr/>
          </a:p>
          <a:p>
            <a:pPr indent="-274320" lvl="0" marL="274320" rtl="0" algn="l">
              <a:spcBef>
                <a:spcPts val="520"/>
              </a:spcBef>
              <a:spcAft>
                <a:spcPts val="0"/>
              </a:spcAft>
              <a:buSzPts val="2470"/>
              <a:buFont typeface="Noto Sans Symbols"/>
              <a:buNone/>
            </a:pPr>
            <a:r>
              <a:t/>
            </a:r>
            <a:endParaRPr/>
          </a:p>
          <a:p>
            <a:pPr indent="-274320" lvl="0" marL="274320" rtl="0" algn="l">
              <a:spcBef>
                <a:spcPts val="520"/>
              </a:spcBef>
              <a:spcAft>
                <a:spcPts val="0"/>
              </a:spcAft>
              <a:buSzPts val="2470"/>
              <a:buFont typeface="Noto Sans Symbols"/>
              <a:buNone/>
            </a:pPr>
            <a:r>
              <a:rPr lang="en-US"/>
              <a:t>Consumptive Use			$257.00/acre-foot</a:t>
            </a:r>
            <a:endParaRPr/>
          </a:p>
          <a:p>
            <a:pPr indent="-274320" lvl="0" marL="274320" rtl="0" algn="l">
              <a:spcBef>
                <a:spcPts val="520"/>
              </a:spcBef>
              <a:spcAft>
                <a:spcPts val="0"/>
              </a:spcAft>
              <a:buSzPts val="2470"/>
              <a:buFont typeface="Noto Sans Symbols"/>
              <a:buNone/>
            </a:pPr>
            <a:r>
              <a:t/>
            </a:r>
            <a:endParaRPr/>
          </a:p>
          <a:p>
            <a:pPr indent="-274320" lvl="0" marL="274320" rtl="0" algn="l">
              <a:spcBef>
                <a:spcPts val="520"/>
              </a:spcBef>
              <a:spcAft>
                <a:spcPts val="0"/>
              </a:spcAft>
              <a:buSzPts val="2470"/>
              <a:buFont typeface="Noto Sans Symbols"/>
              <a:buNone/>
            </a:pPr>
            <a:r>
              <a:rPr lang="en-US"/>
              <a:t>Surface Water Use 			$154.00/ acre-foot </a:t>
            </a:r>
            <a:endParaRPr/>
          </a:p>
        </p:txBody>
      </p:sp>
    </p:spTree>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1"/>
          <p:cNvSpPr txBox="1"/>
          <p:nvPr/>
        </p:nvSpPr>
        <p:spPr>
          <a:xfrm>
            <a:off x="990600" y="990600"/>
            <a:ext cx="72390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The Republican River Water Conservation District purchases surface water rights  in the three tributaries to conserve surface water </a:t>
            </a:r>
            <a:endParaRPr/>
          </a:p>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for credit on the Compact</a:t>
            </a:r>
            <a:r>
              <a:rPr lang="en-US" sz="3600">
                <a:solidFill>
                  <a:schemeClr val="lt1"/>
                </a:solidFill>
                <a:latin typeface="Constantia"/>
                <a:ea typeface="Constantia"/>
                <a:cs typeface="Constantia"/>
                <a:sym typeface="Constantia"/>
              </a:rPr>
              <a:t>.</a:t>
            </a:r>
            <a:endParaRPr/>
          </a:p>
        </p:txBody>
      </p:sp>
      <p:pic>
        <p:nvPicPr>
          <p:cNvPr descr="Arikaree - Beecher Island Bridge Looking East.JPG" id="275" name="Google Shape;275;p31"/>
          <p:cNvPicPr preferRelativeResize="0"/>
          <p:nvPr/>
        </p:nvPicPr>
        <p:blipFill rotWithShape="1">
          <a:blip r:embed="rId3">
            <a:alphaModFix/>
          </a:blip>
          <a:srcRect b="0" l="0" r="0" t="0"/>
          <a:stretch/>
        </p:blipFill>
        <p:spPr>
          <a:xfrm>
            <a:off x="3429000" y="3104822"/>
            <a:ext cx="5257800" cy="3467428"/>
          </a:xfrm>
          <a:prstGeom prst="rect">
            <a:avLst/>
          </a:prstGeom>
          <a:noFill/>
          <a:ln>
            <a:noFill/>
          </a:ln>
        </p:spPr>
      </p:pic>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32"/>
          <p:cNvSpPr/>
          <p:nvPr/>
        </p:nvSpPr>
        <p:spPr>
          <a:xfrm>
            <a:off x="381000" y="685800"/>
            <a:ext cx="8534400" cy="523220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u="sng">
                <a:solidFill>
                  <a:schemeClr val="lt1"/>
                </a:solidFill>
                <a:latin typeface="Constantia"/>
                <a:ea typeface="Constantia"/>
                <a:cs typeface="Constantia"/>
                <a:sym typeface="Constantia"/>
              </a:rPr>
              <a:t>Conservation Programs:</a:t>
            </a:r>
            <a:endParaRPr/>
          </a:p>
          <a:p>
            <a:pPr indent="0" lvl="0" marL="0" marR="0" rtl="0" algn="l">
              <a:spcBef>
                <a:spcPts val="0"/>
              </a:spcBef>
              <a:spcAft>
                <a:spcPts val="0"/>
              </a:spcAft>
              <a:buClr>
                <a:schemeClr val="lt1"/>
              </a:buClr>
              <a:buSzPts val="1400"/>
              <a:buFont typeface="Arial"/>
              <a:buNone/>
            </a:pPr>
            <a:r>
              <a:t/>
            </a:r>
            <a:endParaRPr sz="1400">
              <a:solidFill>
                <a:schemeClr val="lt1"/>
              </a:solidFill>
              <a:latin typeface="Constantia"/>
              <a:ea typeface="Constantia"/>
              <a:cs typeface="Constantia"/>
              <a:sym typeface="Constantia"/>
            </a:endParaRPr>
          </a:p>
          <a:p>
            <a:pPr indent="-152400" lvl="0" marL="0" marR="0" rtl="0" algn="l">
              <a:spcBef>
                <a:spcPts val="0"/>
              </a:spcBef>
              <a:spcAft>
                <a:spcPts val="0"/>
              </a:spcAft>
              <a:buClr>
                <a:schemeClr val="lt1"/>
              </a:buClr>
              <a:buSzPts val="2400"/>
              <a:buFont typeface="Arial"/>
              <a:buChar char="•"/>
            </a:pPr>
            <a:r>
              <a:rPr lang="en-US" sz="2400">
                <a:solidFill>
                  <a:schemeClr val="lt1"/>
                </a:solidFill>
                <a:latin typeface="Constantia"/>
                <a:ea typeface="Constantia"/>
                <a:cs typeface="Constantia"/>
                <a:sym typeface="Constantia"/>
              </a:rPr>
              <a:t>The District promotes conservation through voluntary participation. </a:t>
            </a:r>
            <a:endParaRPr/>
          </a:p>
          <a:p>
            <a:pPr indent="0" lvl="0" marL="0" marR="0" rtl="0" algn="l">
              <a:spcBef>
                <a:spcPts val="0"/>
              </a:spcBef>
              <a:spcAft>
                <a:spcPts val="0"/>
              </a:spcAft>
              <a:buClr>
                <a:schemeClr val="lt1"/>
              </a:buClr>
              <a:buSzPts val="2400"/>
              <a:buFont typeface="Arial"/>
              <a:buNone/>
            </a:pPr>
            <a:r>
              <a:t/>
            </a:r>
            <a:endParaRPr sz="2400">
              <a:solidFill>
                <a:schemeClr val="lt1"/>
              </a:solidFill>
              <a:latin typeface="Constantia"/>
              <a:ea typeface="Constantia"/>
              <a:cs typeface="Constantia"/>
              <a:sym typeface="Constantia"/>
            </a:endParaRPr>
          </a:p>
          <a:p>
            <a:pPr indent="-152400" lvl="0" marL="0" marR="0" rtl="0" algn="l">
              <a:spcBef>
                <a:spcPts val="0"/>
              </a:spcBef>
              <a:spcAft>
                <a:spcPts val="0"/>
              </a:spcAft>
              <a:buClr>
                <a:schemeClr val="lt1"/>
              </a:buClr>
              <a:buSzPts val="2400"/>
              <a:buFont typeface="Arial"/>
              <a:buChar char="•"/>
            </a:pPr>
            <a:r>
              <a:rPr lang="en-US" sz="2400">
                <a:solidFill>
                  <a:schemeClr val="lt1"/>
                </a:solidFill>
                <a:latin typeface="Constantia"/>
                <a:ea typeface="Constantia"/>
                <a:cs typeface="Constantia"/>
                <a:sym typeface="Constantia"/>
              </a:rPr>
              <a:t>By utilizing federal programs, the District has brought in millions of federal dollars to offer financial incentives to producers.  </a:t>
            </a:r>
            <a:endParaRPr/>
          </a:p>
          <a:p>
            <a:pPr indent="0" lvl="0" marL="0" marR="0" rtl="0" algn="l">
              <a:spcBef>
                <a:spcPts val="0"/>
              </a:spcBef>
              <a:spcAft>
                <a:spcPts val="0"/>
              </a:spcAft>
              <a:buClr>
                <a:schemeClr val="lt1"/>
              </a:buClr>
              <a:buSzPts val="2400"/>
              <a:buFont typeface="Arial"/>
              <a:buNone/>
            </a:pPr>
            <a:r>
              <a:t/>
            </a:r>
            <a:endParaRPr sz="2400">
              <a:solidFill>
                <a:schemeClr val="lt1"/>
              </a:solidFill>
              <a:latin typeface="Constantia"/>
              <a:ea typeface="Constantia"/>
              <a:cs typeface="Constantia"/>
              <a:sym typeface="Constantia"/>
            </a:endParaRPr>
          </a:p>
          <a:p>
            <a:pPr indent="-152400" lvl="0" marL="0" marR="0" rtl="0" algn="l">
              <a:spcBef>
                <a:spcPts val="0"/>
              </a:spcBef>
              <a:spcAft>
                <a:spcPts val="0"/>
              </a:spcAft>
              <a:buClr>
                <a:schemeClr val="lt1"/>
              </a:buClr>
              <a:buSzPts val="2400"/>
              <a:buFont typeface="Arial"/>
              <a:buChar char="•"/>
            </a:pPr>
            <a:r>
              <a:rPr lang="en-US" sz="2400">
                <a:solidFill>
                  <a:schemeClr val="lt1"/>
                </a:solidFill>
                <a:latin typeface="Constantia"/>
                <a:ea typeface="Constantia"/>
                <a:cs typeface="Constantia"/>
                <a:sym typeface="Constantia"/>
              </a:rPr>
              <a:t>Water right owners may voluntarily retire their water rights to reduce consumptive use to the stream flows. </a:t>
            </a:r>
            <a:endParaRPr/>
          </a:p>
          <a:p>
            <a:pPr indent="0" lvl="0" marL="0" marR="0" rtl="0" algn="l">
              <a:spcBef>
                <a:spcPts val="0"/>
              </a:spcBef>
              <a:spcAft>
                <a:spcPts val="0"/>
              </a:spcAft>
              <a:buClr>
                <a:schemeClr val="lt1"/>
              </a:buClr>
              <a:buSzPts val="2400"/>
              <a:buFont typeface="Arial"/>
              <a:buNone/>
            </a:pPr>
            <a:r>
              <a:t/>
            </a:r>
            <a:endParaRPr sz="2400">
              <a:solidFill>
                <a:schemeClr val="lt1"/>
              </a:solidFill>
              <a:latin typeface="Constantia"/>
              <a:ea typeface="Constantia"/>
              <a:cs typeface="Constantia"/>
              <a:sym typeface="Constantia"/>
            </a:endParaRPr>
          </a:p>
          <a:p>
            <a:pPr indent="-152400" lvl="0" marL="0" marR="0" rtl="0" algn="l">
              <a:spcBef>
                <a:spcPts val="0"/>
              </a:spcBef>
              <a:spcAft>
                <a:spcPts val="0"/>
              </a:spcAft>
              <a:buClr>
                <a:schemeClr val="lt1"/>
              </a:buClr>
              <a:buSzPts val="2400"/>
              <a:buFont typeface="Arial"/>
              <a:buChar char="•"/>
            </a:pPr>
            <a:r>
              <a:rPr lang="en-US" sz="2400">
                <a:solidFill>
                  <a:schemeClr val="lt1"/>
                </a:solidFill>
                <a:latin typeface="Constantia"/>
                <a:ea typeface="Constantia"/>
                <a:cs typeface="Constantia"/>
                <a:sym typeface="Constantia"/>
              </a:rPr>
              <a:t>These water retirements reinforce the District’s efforts to conserve the Ogallala Aquifer for future generations.</a:t>
            </a:r>
            <a:endParaRPr/>
          </a:p>
        </p:txBody>
      </p:sp>
    </p:spTree>
  </p:cSld>
  <p:clrMapOvr>
    <a:masterClrMapping/>
  </p:clrMapOvr>
  <p:transition spd="slow">
    <p:wedg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3"/>
          <p:cNvSpPr txBox="1"/>
          <p:nvPr>
            <p:ph type="title"/>
          </p:nvPr>
        </p:nvSpPr>
        <p:spPr>
          <a:xfrm>
            <a:off x="457200" y="304800"/>
            <a:ext cx="8229600" cy="762000"/>
          </a:xfrm>
          <a:prstGeom prst="rect">
            <a:avLst/>
          </a:prstGeom>
          <a:noFill/>
          <a:ln>
            <a:noFill/>
          </a:ln>
        </p:spPr>
        <p:txBody>
          <a:bodyPr anchorCtr="0" anchor="b" bIns="0" lIns="0" spcFirstLastPara="1" rIns="0" wrap="square" tIns="45700">
            <a:normAutofit/>
          </a:bodyPr>
          <a:lstStyle/>
          <a:p>
            <a:pPr indent="0" lvl="0" marL="0" rtl="0" algn="l">
              <a:spcBef>
                <a:spcPts val="0"/>
              </a:spcBef>
              <a:spcAft>
                <a:spcPts val="0"/>
              </a:spcAft>
              <a:buClr>
                <a:schemeClr val="lt2"/>
              </a:buClr>
              <a:buSzPts val="4860"/>
              <a:buFont typeface="Calibri"/>
              <a:buNone/>
            </a:pPr>
            <a:br>
              <a:rPr lang="en-US" sz="4860"/>
            </a:br>
            <a:r>
              <a:rPr lang="en-US" sz="3240"/>
              <a:t>There are two Conservation Programs available:</a:t>
            </a:r>
            <a:endParaRPr sz="4500"/>
          </a:p>
        </p:txBody>
      </p:sp>
      <p:sp>
        <p:nvSpPr>
          <p:cNvPr id="286" name="Google Shape;286;p33"/>
          <p:cNvSpPr txBox="1"/>
          <p:nvPr>
            <p:ph idx="1" type="body"/>
          </p:nvPr>
        </p:nvSpPr>
        <p:spPr>
          <a:xfrm>
            <a:off x="457200" y="1219200"/>
            <a:ext cx="4038600" cy="5135725"/>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280"/>
              <a:buChar char="⚫"/>
            </a:pPr>
            <a:r>
              <a:rPr b="1" lang="en-US" sz="2400"/>
              <a:t>CREP</a:t>
            </a:r>
            <a:endParaRPr/>
          </a:p>
          <a:p>
            <a:pPr indent="-246888" lvl="1" marL="640080" rtl="0" algn="l">
              <a:spcBef>
                <a:spcPts val="400"/>
              </a:spcBef>
              <a:spcAft>
                <a:spcPts val="0"/>
              </a:spcAft>
              <a:buSzPts val="1700"/>
              <a:buFont typeface="Arial"/>
              <a:buChar char="•"/>
            </a:pPr>
            <a:r>
              <a:rPr lang="en-US" sz="2000"/>
              <a:t>Permanent retirement of water right</a:t>
            </a:r>
            <a:endParaRPr/>
          </a:p>
          <a:p>
            <a:pPr indent="-246888" lvl="1" marL="640080" rtl="0" algn="l">
              <a:spcBef>
                <a:spcPts val="400"/>
              </a:spcBef>
              <a:spcAft>
                <a:spcPts val="0"/>
              </a:spcAft>
              <a:buSzPts val="1700"/>
              <a:buFont typeface="Arial"/>
              <a:buChar char="•"/>
            </a:pPr>
            <a:r>
              <a:rPr lang="en-US" sz="2000"/>
              <a:t>Acres cannot be farmed – must be planted to grass</a:t>
            </a:r>
            <a:endParaRPr/>
          </a:p>
          <a:p>
            <a:pPr indent="-246888" lvl="1" marL="640080" rtl="0" algn="l">
              <a:spcBef>
                <a:spcPts val="400"/>
              </a:spcBef>
              <a:spcAft>
                <a:spcPts val="0"/>
              </a:spcAft>
              <a:buSzPts val="1700"/>
              <a:buFont typeface="Arial"/>
              <a:buChar char="•"/>
            </a:pPr>
            <a:r>
              <a:rPr lang="en-US" sz="2000"/>
              <a:t>Land must have been irrigated 4 of the 6 years </a:t>
            </a:r>
            <a:endParaRPr/>
          </a:p>
          <a:p>
            <a:pPr indent="-246888" lvl="1" marL="640080" rtl="0" algn="l">
              <a:spcBef>
                <a:spcPts val="400"/>
              </a:spcBef>
              <a:spcAft>
                <a:spcPts val="0"/>
              </a:spcAft>
              <a:buSzPts val="1700"/>
              <a:buFont typeface="Arial"/>
              <a:buChar char="•"/>
            </a:pPr>
            <a:r>
              <a:rPr lang="en-US" sz="2000"/>
              <a:t>Payment level is determined by location of the well</a:t>
            </a:r>
            <a:endParaRPr/>
          </a:p>
          <a:p>
            <a:pPr indent="-246888" lvl="1" marL="640080" rtl="0" algn="l">
              <a:spcBef>
                <a:spcPts val="400"/>
              </a:spcBef>
              <a:spcAft>
                <a:spcPts val="0"/>
              </a:spcAft>
              <a:buSzPts val="1700"/>
              <a:buFont typeface="Arial"/>
              <a:buChar char="•"/>
            </a:pPr>
            <a:r>
              <a:rPr lang="en-US" sz="2000"/>
              <a:t>Payments to landowner is from FSA &amp; RRWCD</a:t>
            </a:r>
            <a:endParaRPr/>
          </a:p>
          <a:p>
            <a:pPr indent="-117475" lvl="0" marL="274320" rtl="0" algn="l">
              <a:spcBef>
                <a:spcPts val="520"/>
              </a:spcBef>
              <a:spcAft>
                <a:spcPts val="0"/>
              </a:spcAft>
              <a:buSzPts val="2470"/>
              <a:buNone/>
            </a:pPr>
            <a:r>
              <a:t/>
            </a:r>
            <a:endParaRPr/>
          </a:p>
        </p:txBody>
      </p:sp>
      <p:sp>
        <p:nvSpPr>
          <p:cNvPr id="287" name="Google Shape;287;p33"/>
          <p:cNvSpPr txBox="1"/>
          <p:nvPr>
            <p:ph idx="2" type="body"/>
          </p:nvPr>
        </p:nvSpPr>
        <p:spPr>
          <a:xfrm>
            <a:off x="4648200" y="1219200"/>
            <a:ext cx="4038600" cy="5135725"/>
          </a:xfrm>
          <a:prstGeom prst="rect">
            <a:avLst/>
          </a:prstGeom>
          <a:noFill/>
          <a:ln>
            <a:noFill/>
          </a:ln>
        </p:spPr>
        <p:txBody>
          <a:bodyPr anchorCtr="0" anchor="t" bIns="45700" lIns="91425" spcFirstLastPara="1" rIns="91425" wrap="square" tIns="45700">
            <a:normAutofit/>
          </a:bodyPr>
          <a:lstStyle/>
          <a:p>
            <a:pPr indent="-274320" lvl="0" marL="274320" rtl="0" algn="l">
              <a:spcBef>
                <a:spcPts val="0"/>
              </a:spcBef>
              <a:spcAft>
                <a:spcPts val="0"/>
              </a:spcAft>
              <a:buSzPts val="2280"/>
              <a:buChar char="⚫"/>
            </a:pPr>
            <a:r>
              <a:rPr b="1" lang="en-US" sz="2400"/>
              <a:t>EQIP</a:t>
            </a:r>
            <a:endParaRPr/>
          </a:p>
          <a:p>
            <a:pPr indent="-246888" lvl="1" marL="640080" rtl="0" algn="l">
              <a:spcBef>
                <a:spcPts val="400"/>
              </a:spcBef>
              <a:spcAft>
                <a:spcPts val="0"/>
              </a:spcAft>
              <a:buSzPts val="1700"/>
              <a:buFont typeface="Arial"/>
              <a:buChar char="•"/>
            </a:pPr>
            <a:r>
              <a:rPr lang="en-US" sz="2000"/>
              <a:t>Permanent retirement of water right</a:t>
            </a:r>
            <a:endParaRPr/>
          </a:p>
          <a:p>
            <a:pPr indent="-246888" lvl="1" marL="640080" rtl="0" algn="l">
              <a:spcBef>
                <a:spcPts val="400"/>
              </a:spcBef>
              <a:spcAft>
                <a:spcPts val="0"/>
              </a:spcAft>
              <a:buSzPts val="1700"/>
              <a:buFont typeface="Arial"/>
              <a:buChar char="•"/>
            </a:pPr>
            <a:r>
              <a:rPr lang="en-US" sz="2000"/>
              <a:t>Acres may be dryland farmed</a:t>
            </a:r>
            <a:endParaRPr/>
          </a:p>
          <a:p>
            <a:pPr indent="-246888" lvl="1" marL="640080" rtl="0" algn="l">
              <a:spcBef>
                <a:spcPts val="400"/>
              </a:spcBef>
              <a:spcAft>
                <a:spcPts val="0"/>
              </a:spcAft>
              <a:buSzPts val="1700"/>
              <a:buFont typeface="Arial"/>
              <a:buChar char="•"/>
            </a:pPr>
            <a:r>
              <a:rPr lang="en-US" sz="2000"/>
              <a:t>Land must have been irrigated 2 of the last 5 years</a:t>
            </a:r>
            <a:endParaRPr/>
          </a:p>
          <a:p>
            <a:pPr indent="-246888" lvl="1" marL="640080" rtl="0" algn="l">
              <a:spcBef>
                <a:spcPts val="400"/>
              </a:spcBef>
              <a:spcAft>
                <a:spcPts val="0"/>
              </a:spcAft>
              <a:buSzPts val="1700"/>
              <a:buFont typeface="Arial"/>
              <a:buChar char="•"/>
            </a:pPr>
            <a:r>
              <a:rPr lang="en-US" sz="2000"/>
              <a:t>Payment is dependent on location of the well</a:t>
            </a:r>
            <a:endParaRPr/>
          </a:p>
          <a:p>
            <a:pPr indent="-246888" lvl="1" marL="640080" rtl="0" algn="l">
              <a:spcBef>
                <a:spcPts val="400"/>
              </a:spcBef>
              <a:spcAft>
                <a:spcPts val="0"/>
              </a:spcAft>
              <a:buSzPts val="1700"/>
              <a:buFont typeface="Arial"/>
              <a:buChar char="•"/>
            </a:pPr>
            <a:r>
              <a:rPr lang="en-US" sz="2000"/>
              <a:t>Payments to landowner from NRCS &amp; RRWCD</a:t>
            </a:r>
            <a:endParaRPr/>
          </a:p>
          <a:p>
            <a:pPr indent="-117475" lvl="0" marL="274320" rtl="0" algn="l">
              <a:spcBef>
                <a:spcPts val="520"/>
              </a:spcBef>
              <a:spcAft>
                <a:spcPts val="0"/>
              </a:spcAft>
              <a:buSzPts val="2470"/>
              <a:buNone/>
            </a:pPr>
            <a:r>
              <a:t/>
            </a:r>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descr="P8180014.JPG" id="292" name="Google Shape;292;p34"/>
          <p:cNvPicPr preferRelativeResize="0"/>
          <p:nvPr/>
        </p:nvPicPr>
        <p:blipFill rotWithShape="1">
          <a:blip r:embed="rId3">
            <a:alphaModFix/>
          </a:blip>
          <a:srcRect b="0" l="0" r="0" t="0"/>
          <a:stretch/>
        </p:blipFill>
        <p:spPr>
          <a:xfrm>
            <a:off x="609600" y="928700"/>
            <a:ext cx="7924799" cy="3962400"/>
          </a:xfrm>
          <a:prstGeom prst="rect">
            <a:avLst/>
          </a:prstGeom>
          <a:noFill/>
          <a:ln>
            <a:noFill/>
          </a:ln>
        </p:spPr>
      </p:pic>
      <p:sp>
        <p:nvSpPr>
          <p:cNvPr id="293" name="Google Shape;293;p34"/>
          <p:cNvSpPr txBox="1"/>
          <p:nvPr/>
        </p:nvSpPr>
        <p:spPr>
          <a:xfrm>
            <a:off x="457200" y="4910716"/>
            <a:ext cx="844641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CREP acres  which were formerly irrigated by a large capacity well.  The landowner</a:t>
            </a:r>
            <a:endParaRPr/>
          </a:p>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voluntarily entered into CREP contract , drilled grass seed, used the irrigation well </a:t>
            </a:r>
            <a:endParaRPr/>
          </a:p>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to establish ground cover and then cancelled the water right and capped off the well.  The landowner receives payments from FSA &amp; the RRWCD for the CREP contract.</a:t>
            </a:r>
            <a:endParaRPr/>
          </a:p>
        </p:txBody>
      </p:sp>
      <p:sp>
        <p:nvSpPr>
          <p:cNvPr id="294" name="Google Shape;294;p34"/>
          <p:cNvSpPr txBox="1"/>
          <p:nvPr/>
        </p:nvSpPr>
        <p:spPr>
          <a:xfrm>
            <a:off x="4001375" y="380139"/>
            <a:ext cx="135806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Constantia"/>
                <a:ea typeface="Constantia"/>
                <a:cs typeface="Constantia"/>
                <a:sym typeface="Constantia"/>
              </a:rPr>
              <a:t>CREP</a:t>
            </a:r>
            <a:r>
              <a:rPr lang="en-US" sz="3200">
                <a:solidFill>
                  <a:schemeClr val="lt1"/>
                </a:solidFill>
                <a:latin typeface="Constantia"/>
                <a:ea typeface="Constantia"/>
                <a:cs typeface="Constantia"/>
                <a:sym typeface="Constantia"/>
              </a:rPr>
              <a:t> </a:t>
            </a:r>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descr="06EQ135P.JPG" id="299" name="Google Shape;299;p35"/>
          <p:cNvPicPr preferRelativeResize="0"/>
          <p:nvPr/>
        </p:nvPicPr>
        <p:blipFill rotWithShape="1">
          <a:blip r:embed="rId3">
            <a:alphaModFix/>
          </a:blip>
          <a:srcRect b="0" l="0" r="0" t="0"/>
          <a:stretch/>
        </p:blipFill>
        <p:spPr>
          <a:xfrm>
            <a:off x="762000" y="838200"/>
            <a:ext cx="7620000" cy="4572000"/>
          </a:xfrm>
          <a:prstGeom prst="rect">
            <a:avLst/>
          </a:prstGeom>
          <a:noFill/>
          <a:ln>
            <a:noFill/>
          </a:ln>
        </p:spPr>
      </p:pic>
      <p:sp>
        <p:nvSpPr>
          <p:cNvPr id="300" name="Google Shape;300;p35"/>
          <p:cNvSpPr/>
          <p:nvPr/>
        </p:nvSpPr>
        <p:spPr>
          <a:xfrm>
            <a:off x="3962400" y="152400"/>
            <a:ext cx="1755596"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EQIP</a:t>
            </a:r>
            <a:r>
              <a:rPr lang="en-US" sz="3600">
                <a:solidFill>
                  <a:schemeClr val="lt1"/>
                </a:solidFill>
                <a:latin typeface="Constantia"/>
                <a:ea typeface="Constantia"/>
                <a:cs typeface="Constantia"/>
                <a:sym typeface="Constantia"/>
              </a:rPr>
              <a:t> </a:t>
            </a:r>
            <a:endParaRPr/>
          </a:p>
        </p:txBody>
      </p:sp>
      <p:sp>
        <p:nvSpPr>
          <p:cNvPr id="301" name="Google Shape;301;p35"/>
          <p:cNvSpPr txBox="1"/>
          <p:nvPr/>
        </p:nvSpPr>
        <p:spPr>
          <a:xfrm>
            <a:off x="609600" y="5486400"/>
            <a:ext cx="80010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Harvested dryland corn crop on EQIP acres.  Photo shows disabled well which has been permanently retired.</a:t>
            </a:r>
            <a:endParaRPr/>
          </a:p>
        </p:txBody>
      </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36"/>
          <p:cNvSpPr txBox="1"/>
          <p:nvPr/>
        </p:nvSpPr>
        <p:spPr>
          <a:xfrm>
            <a:off x="381000" y="990600"/>
            <a:ext cx="8458200" cy="50783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Constantia"/>
                <a:ea typeface="Constantia"/>
                <a:cs typeface="Constantia"/>
                <a:sym typeface="Constantia"/>
              </a:rPr>
              <a:t>Colorado must be in compliance with the Republican River Compact  in a two-way test:</a:t>
            </a:r>
            <a:endParaRPr/>
          </a:p>
          <a:p>
            <a:pPr indent="0" lvl="0" marL="0" marR="0" rtl="0" algn="l">
              <a:spcBef>
                <a:spcPts val="0"/>
              </a:spcBef>
              <a:spcAft>
                <a:spcPts val="0"/>
              </a:spcAft>
              <a:buNone/>
            </a:pPr>
            <a:r>
              <a:t/>
            </a:r>
            <a:endParaRPr sz="3200">
              <a:solidFill>
                <a:schemeClr val="lt1"/>
              </a:solidFill>
              <a:latin typeface="Constantia"/>
              <a:ea typeface="Constantia"/>
              <a:cs typeface="Constantia"/>
              <a:sym typeface="Constantia"/>
            </a:endParaRPr>
          </a:p>
          <a:p>
            <a:pPr indent="-203200" lvl="2"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onstantia"/>
                <a:ea typeface="Constantia"/>
                <a:cs typeface="Constantia"/>
                <a:sym typeface="Constantia"/>
              </a:rPr>
              <a:t>The State as a whole (all of Colorado that is in the Basin)</a:t>
            </a:r>
            <a:endParaRPr/>
          </a:p>
          <a:p>
            <a:pPr indent="0" lvl="2" marL="914400" marR="0" rtl="0" algn="l">
              <a:spcBef>
                <a:spcPts val="0"/>
              </a:spcBef>
              <a:spcAft>
                <a:spcPts val="0"/>
              </a:spcAft>
              <a:buNone/>
            </a:pPr>
            <a:r>
              <a:t/>
            </a:r>
            <a:endParaRPr b="0" i="0" sz="3200" u="none" cap="none" strike="noStrike">
              <a:solidFill>
                <a:schemeClr val="lt1"/>
              </a:solidFill>
              <a:latin typeface="Constantia"/>
              <a:ea typeface="Constantia"/>
              <a:cs typeface="Constantia"/>
              <a:sym typeface="Constantia"/>
            </a:endParaRPr>
          </a:p>
          <a:p>
            <a:pPr indent="-203200" lvl="2"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onstantia"/>
                <a:ea typeface="Constantia"/>
                <a:cs typeface="Constantia"/>
                <a:sym typeface="Constantia"/>
              </a:rPr>
              <a:t>Each tributary (the North Fork, the Arikaree and the South Fork) must be in  compact compliance</a:t>
            </a:r>
            <a:endParaRPr/>
          </a:p>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p:txBody>
      </p:sp>
    </p:spTree>
  </p:cSld>
  <p:clrMapOvr>
    <a:masterClrMapping/>
  </p:clrMapOvr>
  <p:transition spd="slow">
    <p:cut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37"/>
          <p:cNvSpPr/>
          <p:nvPr/>
        </p:nvSpPr>
        <p:spPr>
          <a:xfrm>
            <a:off x="381000" y="685800"/>
            <a:ext cx="8458200" cy="58169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u="sng">
                <a:solidFill>
                  <a:schemeClr val="lt1"/>
                </a:solidFill>
                <a:latin typeface="Constantia"/>
                <a:ea typeface="Constantia"/>
                <a:cs typeface="Constantia"/>
                <a:sym typeface="Constantia"/>
              </a:rPr>
              <a:t>The South Fork</a:t>
            </a:r>
            <a:endParaRPr/>
          </a:p>
          <a:p>
            <a:pPr indent="0" lvl="0" marL="0" marR="0" rtl="0" algn="ctr">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2800">
                <a:solidFill>
                  <a:schemeClr val="lt1"/>
                </a:solidFill>
                <a:latin typeface="Constantia"/>
                <a:ea typeface="Constantia"/>
                <a:cs typeface="Constantia"/>
                <a:sym typeface="Constantia"/>
              </a:rPr>
              <a:t>Bonny Reservoir</a:t>
            </a:r>
            <a:endParaRPr/>
          </a:p>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The State of Colorado is charged for the evaporation rate and seepage on Bonny Reservoir.</a:t>
            </a:r>
            <a:endParaRPr/>
          </a:p>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Bonny Reservoir is the answer to Colorado reaching compliance on the South Fork of the Republican River</a:t>
            </a:r>
            <a:endParaRPr/>
          </a:p>
          <a:p>
            <a:pPr indent="0" lvl="0" marL="0" marR="0" rtl="0" algn="l">
              <a:spcBef>
                <a:spcPts val="0"/>
              </a:spcBef>
              <a:spcAft>
                <a:spcPts val="0"/>
              </a:spcAft>
              <a:buNone/>
            </a:pPr>
            <a:r>
              <a:t/>
            </a:r>
            <a:endParaRPr sz="28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lt1"/>
                </a:solidFill>
                <a:latin typeface="Constantia"/>
                <a:ea typeface="Constantia"/>
                <a:cs typeface="Constantia"/>
                <a:sym typeface="Constantia"/>
              </a:rPr>
              <a:t>Kansas will not negotiate with Colorado to find a resolution that will release Colorado from the evaporative charges on Bonny Reservoir</a:t>
            </a:r>
            <a:endParaRPr/>
          </a:p>
        </p:txBody>
      </p:sp>
    </p:spTree>
  </p:cSld>
  <p:clrMapOvr>
    <a:masterClrMapping/>
  </p:clrMapOvr>
  <p:transition spd="slow">
    <p:wedg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pic>
        <p:nvPicPr>
          <p:cNvPr descr="C:\Users\Manager\Pictures\Bonny Res\10-13-11\Dave 098.JPG" id="316" name="Google Shape;316;p38"/>
          <p:cNvPicPr preferRelativeResize="0"/>
          <p:nvPr/>
        </p:nvPicPr>
        <p:blipFill rotWithShape="1">
          <a:blip r:embed="rId3">
            <a:alphaModFix/>
          </a:blip>
          <a:srcRect b="0" l="0" r="0" t="0"/>
          <a:stretch/>
        </p:blipFill>
        <p:spPr>
          <a:xfrm>
            <a:off x="838200" y="762000"/>
            <a:ext cx="7391400" cy="4572000"/>
          </a:xfrm>
          <a:prstGeom prst="rect">
            <a:avLst/>
          </a:prstGeom>
          <a:noFill/>
          <a:ln>
            <a:noFill/>
          </a:ln>
        </p:spPr>
      </p:pic>
      <p:sp>
        <p:nvSpPr>
          <p:cNvPr id="317" name="Google Shape;317;p38"/>
          <p:cNvSpPr txBox="1"/>
          <p:nvPr/>
        </p:nvSpPr>
        <p:spPr>
          <a:xfrm>
            <a:off x="228600" y="5410200"/>
            <a:ext cx="876300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Dick Wolfe, State Engineer of the Colorado Division of Water Resources</a:t>
            </a:r>
            <a:endParaRPr/>
          </a:p>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orders the Bureau of Land Reclamation </a:t>
            </a:r>
            <a:endParaRPr/>
          </a:p>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to drain Bonny Reservoir </a:t>
            </a:r>
            <a:endParaRPr/>
          </a:p>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on September 20, 2011</a:t>
            </a:r>
            <a:endParaRPr/>
          </a:p>
        </p:txBody>
      </p:sp>
    </p:spTree>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p39"/>
          <p:cNvSpPr/>
          <p:nvPr/>
        </p:nvSpPr>
        <p:spPr>
          <a:xfrm>
            <a:off x="609600" y="5334000"/>
            <a:ext cx="815340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In May 2012, Dick Wolfe declares Bonny Reservoir is completely drained and it’s status is considered a flow-through for the South Fork of the Republican River</a:t>
            </a:r>
            <a:endParaRPr/>
          </a:p>
        </p:txBody>
      </p:sp>
      <p:pic>
        <p:nvPicPr>
          <p:cNvPr descr="C:\Users\Manager\Pictures\Bonny Res\2012-06-13 Bonny - 6-13-2012\South west shore from outlet.jpg" id="323" name="Google Shape;323;p39"/>
          <p:cNvPicPr preferRelativeResize="0"/>
          <p:nvPr/>
        </p:nvPicPr>
        <p:blipFill rotWithShape="1">
          <a:blip r:embed="rId3">
            <a:alphaModFix/>
          </a:blip>
          <a:srcRect b="0" l="0" r="0" t="0"/>
          <a:stretch/>
        </p:blipFill>
        <p:spPr>
          <a:xfrm>
            <a:off x="533400" y="762000"/>
            <a:ext cx="8001000" cy="457200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4"/>
          <p:cNvSpPr txBox="1"/>
          <p:nvPr/>
        </p:nvSpPr>
        <p:spPr>
          <a:xfrm>
            <a:off x="304800" y="1981200"/>
            <a:ext cx="8458200" cy="212365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It’s all about </a:t>
            </a:r>
            <a:endParaRPr/>
          </a:p>
          <a:p>
            <a:pPr indent="0" lvl="0" marL="0" marR="0" rtl="0" algn="ctr">
              <a:spcBef>
                <a:spcPts val="0"/>
              </a:spcBef>
              <a:spcAft>
                <a:spcPts val="0"/>
              </a:spcAft>
              <a:buNone/>
            </a:pPr>
            <a:r>
              <a:t/>
            </a:r>
            <a:endParaRPr sz="44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4400">
                <a:solidFill>
                  <a:schemeClr val="lt1"/>
                </a:solidFill>
                <a:latin typeface="Constantia"/>
                <a:ea typeface="Constantia"/>
                <a:cs typeface="Constantia"/>
                <a:sym typeface="Constantia"/>
              </a:rPr>
              <a:t>location… location… location…</a:t>
            </a:r>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0"/>
          <p:cNvSpPr txBox="1"/>
          <p:nvPr/>
        </p:nvSpPr>
        <p:spPr>
          <a:xfrm>
            <a:off x="381000" y="1447800"/>
            <a:ext cx="8229600" cy="406265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The Arikaree River</a:t>
            </a:r>
            <a:endParaRPr/>
          </a:p>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a:p>
            <a:pPr indent="0" lvl="0" marL="0" marR="0" rtl="0" algn="l">
              <a:spcBef>
                <a:spcPts val="0"/>
              </a:spcBef>
              <a:spcAft>
                <a:spcPts val="0"/>
              </a:spcAft>
              <a:buNone/>
            </a:pPr>
            <a:r>
              <a:t/>
            </a:r>
            <a:endParaRPr sz="1800">
              <a:solidFill>
                <a:schemeClr val="lt1"/>
              </a:solidFill>
              <a:latin typeface="Constantia"/>
              <a:ea typeface="Constantia"/>
              <a:cs typeface="Constantia"/>
              <a:sym typeface="Constantia"/>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Due to the limited amount of water</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 available in this tributary</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Colorado</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 is in compliance </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with the </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Republican River Compact </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in this area </a:t>
            </a:r>
            <a:endParaRPr/>
          </a:p>
        </p:txBody>
      </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1"/>
          <p:cNvSpPr/>
          <p:nvPr/>
        </p:nvSpPr>
        <p:spPr>
          <a:xfrm>
            <a:off x="838200" y="990600"/>
            <a:ext cx="7391400" cy="557075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The North Fork</a:t>
            </a:r>
            <a:endParaRPr/>
          </a:p>
          <a:p>
            <a:pPr indent="0" lvl="0" marL="0" marR="0" rtl="0" algn="l">
              <a:spcBef>
                <a:spcPts val="0"/>
              </a:spcBef>
              <a:spcAft>
                <a:spcPts val="0"/>
              </a:spcAft>
              <a:buClr>
                <a:schemeClr val="lt1"/>
              </a:buClr>
              <a:buSzPts val="3200"/>
              <a:buFont typeface="Arial"/>
              <a:buNone/>
            </a:pPr>
            <a:r>
              <a:t/>
            </a:r>
            <a:endParaRPr sz="3200">
              <a:solidFill>
                <a:schemeClr val="lt1"/>
              </a:solidFill>
              <a:latin typeface="Constantia"/>
              <a:ea typeface="Constantia"/>
              <a:cs typeface="Constantia"/>
              <a:sym typeface="Constantia"/>
            </a:endParaRPr>
          </a:p>
          <a:p>
            <a:pPr indent="-203200" lvl="0" marL="0" marR="0" rtl="0" algn="l">
              <a:spcBef>
                <a:spcPts val="0"/>
              </a:spcBef>
              <a:spcAft>
                <a:spcPts val="0"/>
              </a:spcAft>
              <a:buClr>
                <a:schemeClr val="lt1"/>
              </a:buClr>
              <a:buSzPts val="3200"/>
              <a:buFont typeface="Arial"/>
              <a:buChar char="•"/>
            </a:pPr>
            <a:r>
              <a:rPr lang="en-US" sz="3200">
                <a:solidFill>
                  <a:schemeClr val="lt1"/>
                </a:solidFill>
                <a:latin typeface="Constantia"/>
                <a:ea typeface="Constantia"/>
                <a:cs typeface="Constantia"/>
                <a:sym typeface="Constantia"/>
              </a:rPr>
              <a:t>Current focus of the RRWCD is to reach compact compliance through a locally funded pipeline project on the North Fork of the Republican River. </a:t>
            </a:r>
            <a:endParaRPr/>
          </a:p>
          <a:p>
            <a:pPr indent="0" lvl="0" marL="0" marR="0" rtl="0" algn="l">
              <a:spcBef>
                <a:spcPts val="0"/>
              </a:spcBef>
              <a:spcAft>
                <a:spcPts val="0"/>
              </a:spcAft>
              <a:buNone/>
            </a:pPr>
            <a:r>
              <a:t/>
            </a:r>
            <a:endParaRPr sz="3200">
              <a:solidFill>
                <a:schemeClr val="lt1"/>
              </a:solidFill>
              <a:latin typeface="Constantia"/>
              <a:ea typeface="Constantia"/>
              <a:cs typeface="Constantia"/>
              <a:sym typeface="Constantia"/>
            </a:endParaRPr>
          </a:p>
          <a:p>
            <a:pPr indent="-203200" lvl="0" marL="0" marR="0" rtl="0" algn="l">
              <a:spcBef>
                <a:spcPts val="0"/>
              </a:spcBef>
              <a:spcAft>
                <a:spcPts val="0"/>
              </a:spcAft>
              <a:buClr>
                <a:schemeClr val="lt1"/>
              </a:buClr>
              <a:buSzPts val="3200"/>
              <a:buFont typeface="Arial"/>
              <a:buChar char="•"/>
            </a:pPr>
            <a:r>
              <a:rPr lang="en-US" sz="3200">
                <a:solidFill>
                  <a:schemeClr val="lt1"/>
                </a:solidFill>
                <a:latin typeface="Constantia"/>
                <a:ea typeface="Constantia"/>
                <a:cs typeface="Constantia"/>
                <a:sym typeface="Constantia"/>
              </a:rPr>
              <a:t>The water source for the pipeline comes from 58 irrigation wells.  Pumping is limited to historic consumptive  use.</a:t>
            </a:r>
            <a:endParaRPr/>
          </a:p>
          <a:p>
            <a:pPr indent="0" lvl="0" marL="0" marR="0" rtl="0" algn="l">
              <a:spcBef>
                <a:spcPts val="0"/>
              </a:spcBef>
              <a:spcAft>
                <a:spcPts val="0"/>
              </a:spcAft>
              <a:buNone/>
            </a:pPr>
            <a:r>
              <a:rPr lang="en-US" sz="3200">
                <a:solidFill>
                  <a:schemeClr val="lt1"/>
                </a:solidFill>
                <a:latin typeface="Constantia"/>
                <a:ea typeface="Constantia"/>
                <a:cs typeface="Constantia"/>
                <a:sym typeface="Constantia"/>
              </a:rPr>
              <a:t> </a:t>
            </a:r>
            <a:endParaRPr sz="1400">
              <a:solidFill>
                <a:schemeClr val="lt1"/>
              </a:solidFill>
              <a:latin typeface="Constantia"/>
              <a:ea typeface="Constantia"/>
              <a:cs typeface="Constantia"/>
              <a:sym typeface="Constantia"/>
            </a:endParaRPr>
          </a:p>
        </p:txBody>
      </p:sp>
    </p:spTree>
  </p:cSld>
  <p:clrMapOvr>
    <a:masterClrMapping/>
  </p:clrMapOvr>
  <p:transition spd="slow">
    <p:wedg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graphicFrame>
        <p:nvGraphicFramePr>
          <p:cNvPr id="338" name="Google Shape;338;p42"/>
          <p:cNvGraphicFramePr/>
          <p:nvPr/>
        </p:nvGraphicFramePr>
        <p:xfrm>
          <a:off x="1600200" y="174915"/>
          <a:ext cx="5686358" cy="6471110"/>
        </p:xfrm>
        <a:graphic>
          <a:graphicData uri="http://schemas.openxmlformats.org/presentationml/2006/ole">
            <mc:AlternateContent>
              <mc:Choice Requires="v">
                <p:oleObj r:id="rId4" imgH="6471110" imgW="5686358" progId="AcroExch.Document.7" spid="_x0000_s1">
                  <p:embed/>
                </p:oleObj>
              </mc:Choice>
              <mc:Fallback>
                <p:oleObj r:id="rId5" imgH="6471110" imgW="5686358" progId="AcroExch.Document.7">
                  <p:embed/>
                  <p:pic>
                    <p:nvPicPr>
                      <p:cNvPr id="338" name="Google Shape;338;p42"/>
                      <p:cNvPicPr preferRelativeResize="0"/>
                      <p:nvPr/>
                    </p:nvPicPr>
                    <p:blipFill rotWithShape="1">
                      <a:blip r:embed="rId6">
                        <a:alphaModFix/>
                      </a:blip>
                      <a:srcRect b="0" l="0" r="0" t="0"/>
                      <a:stretch/>
                    </p:blipFill>
                    <p:spPr>
                      <a:xfrm>
                        <a:off x="1600200" y="174915"/>
                        <a:ext cx="5686358" cy="6471110"/>
                      </a:xfrm>
                      <a:prstGeom prst="rect">
                        <a:avLst/>
                      </a:prstGeom>
                      <a:noFill/>
                      <a:ln>
                        <a:noFill/>
                      </a:ln>
                    </p:spPr>
                  </p:pic>
                </p:oleObj>
              </mc:Fallback>
            </mc:AlternateContent>
          </a:graphicData>
        </a:graphic>
      </p:graphicFrame>
    </p:spTree>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43"/>
          <p:cNvSpPr txBox="1"/>
          <p:nvPr>
            <p:ph idx="1" type="body"/>
          </p:nvPr>
        </p:nvSpPr>
        <p:spPr>
          <a:xfrm>
            <a:off x="152400" y="1371600"/>
            <a:ext cx="8763000" cy="4953000"/>
          </a:xfrm>
          <a:prstGeom prst="rect">
            <a:avLst/>
          </a:prstGeom>
          <a:noFill/>
          <a:ln>
            <a:noFill/>
          </a:ln>
        </p:spPr>
        <p:txBody>
          <a:bodyPr anchorCtr="0" anchor="t" bIns="45700" lIns="91425" spcFirstLastPara="1" rIns="91425" wrap="square" tIns="45700">
            <a:noAutofit/>
          </a:bodyPr>
          <a:lstStyle/>
          <a:p>
            <a:pPr indent="-274320" lvl="0" marL="274320" rtl="0" algn="ctr">
              <a:spcBef>
                <a:spcPts val="0"/>
              </a:spcBef>
              <a:spcAft>
                <a:spcPts val="0"/>
              </a:spcAft>
              <a:buSzPts val="3420"/>
              <a:buNone/>
            </a:pPr>
            <a:r>
              <a:rPr lang="en-US" sz="3600"/>
              <a:t>During the quarterly Board meeting on</a:t>
            </a:r>
            <a:endParaRPr/>
          </a:p>
          <a:p>
            <a:pPr indent="-274320" lvl="0" marL="274320" rtl="0" algn="ctr">
              <a:spcBef>
                <a:spcPts val="720"/>
              </a:spcBef>
              <a:spcAft>
                <a:spcPts val="0"/>
              </a:spcAft>
              <a:buSzPts val="3420"/>
              <a:buNone/>
            </a:pPr>
            <a:r>
              <a:rPr lang="en-US" sz="3600"/>
              <a:t>July 9, 2011</a:t>
            </a:r>
            <a:endParaRPr/>
          </a:p>
          <a:p>
            <a:pPr indent="-274320" lvl="0" marL="274320" rtl="0" algn="ctr">
              <a:spcBef>
                <a:spcPts val="720"/>
              </a:spcBef>
              <a:spcAft>
                <a:spcPts val="0"/>
              </a:spcAft>
              <a:buSzPts val="3420"/>
              <a:buNone/>
            </a:pPr>
            <a:r>
              <a:rPr lang="en-US" sz="3600"/>
              <a:t>The Board of Directors voted to</a:t>
            </a:r>
            <a:endParaRPr/>
          </a:p>
          <a:p>
            <a:pPr indent="-274320" lvl="0" marL="274320" rtl="0" algn="ctr">
              <a:spcBef>
                <a:spcPts val="720"/>
              </a:spcBef>
              <a:spcAft>
                <a:spcPts val="0"/>
              </a:spcAft>
              <a:buSzPts val="3420"/>
              <a:buNone/>
            </a:pPr>
            <a:r>
              <a:rPr lang="en-US" sz="3600"/>
              <a:t>build the </a:t>
            </a:r>
            <a:endParaRPr/>
          </a:p>
          <a:p>
            <a:pPr indent="-274320" lvl="0" marL="274320" rtl="0" algn="ctr">
              <a:spcBef>
                <a:spcPts val="720"/>
              </a:spcBef>
              <a:spcAft>
                <a:spcPts val="0"/>
              </a:spcAft>
              <a:buSzPts val="3420"/>
              <a:buNone/>
            </a:pPr>
            <a:r>
              <a:rPr lang="en-US" sz="3600"/>
              <a:t>Republican River Water Conservation District</a:t>
            </a:r>
            <a:endParaRPr/>
          </a:p>
          <a:p>
            <a:pPr indent="-274320" lvl="0" marL="274320" rtl="0" algn="ctr">
              <a:spcBef>
                <a:spcPts val="720"/>
              </a:spcBef>
              <a:spcAft>
                <a:spcPts val="0"/>
              </a:spcAft>
              <a:buSzPts val="3420"/>
              <a:buNone/>
            </a:pPr>
            <a:r>
              <a:rPr lang="en-US" sz="3600"/>
              <a:t>Compact Compliance Pipeline</a:t>
            </a:r>
            <a:endParaRPr/>
          </a:p>
        </p:txBody>
      </p:sp>
    </p:spTree>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44"/>
          <p:cNvSpPr txBox="1"/>
          <p:nvPr/>
        </p:nvSpPr>
        <p:spPr>
          <a:xfrm>
            <a:off x="304800" y="1143000"/>
            <a:ext cx="8458200" cy="4647426"/>
          </a:xfrm>
          <a:prstGeom prst="rect">
            <a:avLst/>
          </a:prstGeom>
          <a:noFill/>
          <a:ln>
            <a:noFill/>
          </a:ln>
        </p:spPr>
        <p:txBody>
          <a:bodyPr anchorCtr="0" anchor="t" bIns="45700" lIns="91425" spcFirstLastPara="1" rIns="91425" wrap="square" tIns="45700">
            <a:spAutoFit/>
          </a:bodyPr>
          <a:lstStyle/>
          <a:p>
            <a:pPr indent="-203200" lvl="0" marL="0" marR="0" rtl="0" algn="l">
              <a:spcBef>
                <a:spcPts val="0"/>
              </a:spcBef>
              <a:spcAft>
                <a:spcPts val="0"/>
              </a:spcAft>
              <a:buClr>
                <a:schemeClr val="lt1"/>
              </a:buClr>
              <a:buSzPts val="3200"/>
              <a:buFont typeface="Arial"/>
              <a:buChar char="•"/>
            </a:pPr>
            <a:r>
              <a:rPr lang="en-US" sz="3200">
                <a:solidFill>
                  <a:schemeClr val="lt1"/>
                </a:solidFill>
                <a:latin typeface="Constantia"/>
                <a:ea typeface="Constantia"/>
                <a:cs typeface="Constantia"/>
                <a:sym typeface="Constantia"/>
              </a:rPr>
              <a:t>GEI Consultants, Inc, was selected as the pipeline engineering firm</a:t>
            </a:r>
            <a:endParaRPr/>
          </a:p>
          <a:p>
            <a:pPr indent="0" lvl="0" marL="0" marR="0" rtl="0" algn="l">
              <a:spcBef>
                <a:spcPts val="0"/>
              </a:spcBef>
              <a:spcAft>
                <a:spcPts val="0"/>
              </a:spcAft>
              <a:buNone/>
            </a:pPr>
            <a:r>
              <a:t/>
            </a:r>
            <a:endParaRPr sz="4000">
              <a:solidFill>
                <a:schemeClr val="lt1"/>
              </a:solidFill>
              <a:latin typeface="Constantia"/>
              <a:ea typeface="Constantia"/>
              <a:cs typeface="Constantia"/>
              <a:sym typeface="Constantia"/>
            </a:endParaRPr>
          </a:p>
          <a:p>
            <a:pPr indent="-203200" lvl="0" marL="0" marR="0" rtl="0" algn="l">
              <a:spcBef>
                <a:spcPts val="0"/>
              </a:spcBef>
              <a:spcAft>
                <a:spcPts val="0"/>
              </a:spcAft>
              <a:buClr>
                <a:schemeClr val="lt1"/>
              </a:buClr>
              <a:buSzPts val="3200"/>
              <a:buFont typeface="Arial"/>
              <a:buChar char="•"/>
            </a:pPr>
            <a:r>
              <a:rPr lang="en-US" sz="3200">
                <a:solidFill>
                  <a:schemeClr val="lt1"/>
                </a:solidFill>
                <a:latin typeface="Constantia"/>
                <a:ea typeface="Constantia"/>
                <a:cs typeface="Constantia"/>
                <a:sym typeface="Constantia"/>
              </a:rPr>
              <a:t>Eleven companies submitted bids for the pipeline construction.  </a:t>
            </a:r>
            <a:endParaRPr/>
          </a:p>
          <a:p>
            <a:pPr indent="-203200" lvl="2"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onstantia"/>
                <a:ea typeface="Constantia"/>
                <a:cs typeface="Constantia"/>
                <a:sym typeface="Constantia"/>
              </a:rPr>
              <a:t>Garney Construction is awarded the general construction contract</a:t>
            </a:r>
            <a:endParaRPr/>
          </a:p>
          <a:p>
            <a:pPr indent="-203200" lvl="2" marL="9144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onstantia"/>
                <a:ea typeface="Constantia"/>
                <a:cs typeface="Constantia"/>
                <a:sym typeface="Constantia"/>
              </a:rPr>
              <a:t>Local and regional subcontractors were selected by Garney Construction</a:t>
            </a:r>
            <a:endParaRPr/>
          </a:p>
        </p:txBody>
      </p:sp>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descr="\\RRWCD1\Users\Public\Documents\Pictures\Groundbreaking Ceremony\Full Board &amp; Shovel.jpg" id="353" name="Google Shape;353;p45"/>
          <p:cNvPicPr preferRelativeResize="0"/>
          <p:nvPr/>
        </p:nvPicPr>
        <p:blipFill rotWithShape="1">
          <a:blip r:embed="rId3">
            <a:alphaModFix/>
          </a:blip>
          <a:srcRect b="0" l="0" r="0" t="0"/>
          <a:stretch/>
        </p:blipFill>
        <p:spPr>
          <a:xfrm>
            <a:off x="533400" y="914400"/>
            <a:ext cx="8077200" cy="4114800"/>
          </a:xfrm>
          <a:prstGeom prst="rect">
            <a:avLst/>
          </a:prstGeom>
          <a:noFill/>
          <a:ln>
            <a:noFill/>
          </a:ln>
        </p:spPr>
      </p:pic>
      <p:sp>
        <p:nvSpPr>
          <p:cNvPr id="354" name="Google Shape;354;p45"/>
          <p:cNvSpPr txBox="1"/>
          <p:nvPr/>
        </p:nvSpPr>
        <p:spPr>
          <a:xfrm>
            <a:off x="609600" y="5334000"/>
            <a:ext cx="7818573" cy="123110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lt1"/>
                </a:solidFill>
                <a:latin typeface="Constantia"/>
                <a:ea typeface="Constantia"/>
                <a:cs typeface="Constantia"/>
                <a:sym typeface="Constantia"/>
              </a:rPr>
              <a:t>RRWCD Compact Compliance Pipeline</a:t>
            </a:r>
            <a:endParaRPr/>
          </a:p>
          <a:p>
            <a:pPr indent="0" lvl="0" marL="0" marR="0" rtl="0" algn="ctr">
              <a:spcBef>
                <a:spcPts val="0"/>
              </a:spcBef>
              <a:spcAft>
                <a:spcPts val="0"/>
              </a:spcAft>
              <a:buNone/>
            </a:pPr>
            <a:r>
              <a:rPr b="1" lang="en-US" sz="2800">
                <a:solidFill>
                  <a:schemeClr val="lt1"/>
                </a:solidFill>
                <a:latin typeface="Constantia"/>
                <a:ea typeface="Constantia"/>
                <a:cs typeface="Constantia"/>
                <a:sym typeface="Constantia"/>
              </a:rPr>
              <a:t>Groundbreaking Ceremony</a:t>
            </a:r>
            <a:endParaRPr/>
          </a:p>
          <a:p>
            <a:pPr indent="0" lvl="0" marL="0" marR="0" rtl="0" algn="ctr">
              <a:spcBef>
                <a:spcPts val="0"/>
              </a:spcBef>
              <a:spcAft>
                <a:spcPts val="0"/>
              </a:spcAft>
              <a:buNone/>
            </a:pPr>
            <a:r>
              <a:rPr b="1" lang="en-US" sz="1800">
                <a:solidFill>
                  <a:schemeClr val="lt1"/>
                </a:solidFill>
                <a:latin typeface="Constantia"/>
                <a:ea typeface="Constantia"/>
                <a:cs typeface="Constantia"/>
                <a:sym typeface="Constantia"/>
              </a:rPr>
              <a:t>August 29, 2011</a:t>
            </a:r>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6"/>
          <p:cNvSpPr txBox="1"/>
          <p:nvPr>
            <p:ph idx="1" type="body"/>
          </p:nvPr>
        </p:nvSpPr>
        <p:spPr>
          <a:xfrm>
            <a:off x="457200" y="990600"/>
            <a:ext cx="8229600" cy="5334000"/>
          </a:xfrm>
          <a:prstGeom prst="rect">
            <a:avLst/>
          </a:prstGeom>
          <a:noFill/>
          <a:ln>
            <a:noFill/>
          </a:ln>
        </p:spPr>
        <p:txBody>
          <a:bodyPr anchorCtr="0" anchor="t" bIns="45700" lIns="91425" spcFirstLastPara="1" rIns="91425" wrap="square" tIns="45700">
            <a:normAutofit/>
          </a:bodyPr>
          <a:lstStyle/>
          <a:p>
            <a:pPr indent="-117475" lvl="0" marL="274320" rtl="0" algn="l">
              <a:lnSpc>
                <a:spcPct val="90000"/>
              </a:lnSpc>
              <a:spcBef>
                <a:spcPts val="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117475" lvl="0" marL="274320" rtl="0" algn="l">
              <a:lnSpc>
                <a:spcPct val="90000"/>
              </a:lnSpc>
              <a:spcBef>
                <a:spcPts val="520"/>
              </a:spcBef>
              <a:spcAft>
                <a:spcPts val="0"/>
              </a:spcAft>
              <a:buSzPts val="2470"/>
              <a:buNone/>
            </a:pPr>
            <a:r>
              <a:t/>
            </a:r>
            <a:endParaRPr/>
          </a:p>
          <a:p>
            <a:pPr indent="-274320" lvl="0" marL="274320" rtl="0" algn="l">
              <a:lnSpc>
                <a:spcPct val="90000"/>
              </a:lnSpc>
              <a:spcBef>
                <a:spcPts val="520"/>
              </a:spcBef>
              <a:spcAft>
                <a:spcPts val="0"/>
              </a:spcAft>
              <a:buSzPts val="2470"/>
              <a:buNone/>
            </a:pPr>
            <a:r>
              <a:rPr lang="en-US"/>
              <a:t>   Garney started construction on September 14, 2011. The main transmission line is compiled of 30”, 36” and 42” pipe</a:t>
            </a:r>
            <a:endParaRPr/>
          </a:p>
        </p:txBody>
      </p:sp>
      <p:pic>
        <p:nvPicPr>
          <p:cNvPr descr="http://www.republicanriver.com/Portals/2/Pipeline/Week%2014/Garney-installing-36-in-DIP.jpg" id="360" name="Google Shape;360;p46"/>
          <p:cNvPicPr preferRelativeResize="0"/>
          <p:nvPr/>
        </p:nvPicPr>
        <p:blipFill rotWithShape="1">
          <a:blip r:embed="rId3">
            <a:alphaModFix/>
          </a:blip>
          <a:srcRect b="0" l="0" r="0" t="0"/>
          <a:stretch/>
        </p:blipFill>
        <p:spPr>
          <a:xfrm>
            <a:off x="2514600" y="1295400"/>
            <a:ext cx="4419600" cy="3276600"/>
          </a:xfrm>
          <a:prstGeom prst="rect">
            <a:avLst/>
          </a:prstGeom>
          <a:noFill/>
          <a:ln>
            <a:noFill/>
          </a:ln>
        </p:spPr>
      </p:pic>
    </p:spTree>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descr="http://www.republicanriver.com/Portals/2/Pipeline/Week%2018/Looking-east-at-Garney-inst.jpg" id="365" name="Google Shape;365;p47"/>
          <p:cNvPicPr preferRelativeResize="0"/>
          <p:nvPr/>
        </p:nvPicPr>
        <p:blipFill rotWithShape="1">
          <a:blip r:embed="rId3">
            <a:alphaModFix/>
          </a:blip>
          <a:srcRect b="0" l="0" r="0" t="0"/>
          <a:stretch/>
        </p:blipFill>
        <p:spPr>
          <a:xfrm>
            <a:off x="2103120" y="990600"/>
            <a:ext cx="5059680" cy="3048000"/>
          </a:xfrm>
          <a:prstGeom prst="rect">
            <a:avLst/>
          </a:prstGeom>
          <a:noFill/>
          <a:ln>
            <a:noFill/>
          </a:ln>
        </p:spPr>
      </p:pic>
      <p:sp>
        <p:nvSpPr>
          <p:cNvPr id="366" name="Google Shape;366;p47"/>
          <p:cNvSpPr txBox="1"/>
          <p:nvPr>
            <p:ph idx="1" type="body"/>
          </p:nvPr>
        </p:nvSpPr>
        <p:spPr>
          <a:xfrm>
            <a:off x="457200" y="5029200"/>
            <a:ext cx="8229600" cy="830997"/>
          </a:xfrm>
          <a:prstGeom prst="rect">
            <a:avLst/>
          </a:prstGeom>
          <a:noFill/>
          <a:ln>
            <a:noFill/>
          </a:ln>
        </p:spPr>
        <p:txBody>
          <a:bodyPr anchorCtr="0" anchor="t" bIns="45700" lIns="91425" spcFirstLastPara="1" rIns="91425" wrap="square" tIns="45700">
            <a:spAutoFit/>
          </a:bodyPr>
          <a:lstStyle/>
          <a:p>
            <a:pPr indent="-274320" lvl="0" marL="274320" rtl="0" algn="ctr">
              <a:spcBef>
                <a:spcPts val="0"/>
              </a:spcBef>
              <a:spcAft>
                <a:spcPts val="0"/>
              </a:spcAft>
              <a:buSzPts val="2280"/>
              <a:buNone/>
            </a:pPr>
            <a:r>
              <a:rPr lang="en-US" sz="2400"/>
              <a:t>The twelve mile pipeline is installed through the sand hills in eastern Yuma County</a:t>
            </a:r>
            <a:endParaRPr/>
          </a:p>
        </p:txBody>
      </p:sp>
    </p:spTree>
  </p:cSld>
  <p:clrMapOvr>
    <a:masterClrMapping/>
  </p:clrMapOvr>
  <p:transition spd="slow">
    <p:push/>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pic>
        <p:nvPicPr>
          <p:cNvPr descr="http://www.republicanriver.com/Portals/2/Pipeline/Week%2037/Collection-Tank-1.gif" id="371" name="Google Shape;371;p48"/>
          <p:cNvPicPr preferRelativeResize="0"/>
          <p:nvPr/>
        </p:nvPicPr>
        <p:blipFill rotWithShape="1">
          <a:blip r:embed="rId3">
            <a:alphaModFix/>
          </a:blip>
          <a:srcRect b="0" l="0" r="0" t="0"/>
          <a:stretch/>
        </p:blipFill>
        <p:spPr>
          <a:xfrm>
            <a:off x="1295400" y="762000"/>
            <a:ext cx="6934200" cy="4495800"/>
          </a:xfrm>
          <a:prstGeom prst="rect">
            <a:avLst/>
          </a:prstGeom>
          <a:noFill/>
          <a:ln>
            <a:noFill/>
          </a:ln>
        </p:spPr>
      </p:pic>
      <p:sp>
        <p:nvSpPr>
          <p:cNvPr id="372" name="Google Shape;372;p48"/>
          <p:cNvSpPr txBox="1"/>
          <p:nvPr/>
        </p:nvSpPr>
        <p:spPr>
          <a:xfrm>
            <a:off x="381000" y="5334000"/>
            <a:ext cx="86106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Eight  irrigation wells – each capable of pumping 1600 – 2000 gallons</a:t>
            </a:r>
            <a:endParaRPr/>
          </a:p>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per minute will pump water into a 140,000 gallon collection tank.  Water </a:t>
            </a:r>
            <a:endParaRPr/>
          </a:p>
          <a:p>
            <a:pPr indent="0" lvl="0" marL="0" marR="0" rtl="0" algn="l">
              <a:spcBef>
                <a:spcPts val="0"/>
              </a:spcBef>
              <a:spcAft>
                <a:spcPts val="0"/>
              </a:spcAft>
              <a:buNone/>
            </a:pPr>
            <a:r>
              <a:rPr lang="en-US" sz="1800">
                <a:solidFill>
                  <a:schemeClr val="lt1"/>
                </a:solidFill>
                <a:latin typeface="Constantia"/>
                <a:ea typeface="Constantia"/>
                <a:cs typeface="Constantia"/>
                <a:sym typeface="Constantia"/>
              </a:rPr>
              <a:t>from the tank will gravity flow 12 miles south to the outfall structure for delivery into the North Fork of the Republican River. </a:t>
            </a:r>
            <a:endParaRPr/>
          </a:p>
        </p:txBody>
      </p:sp>
    </p:spTree>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pic>
        <p:nvPicPr>
          <p:cNvPr descr="\\RRWCD1\Users\Public\Documents\Pictures\Pipeline\Dedication Ceremony\gwdedication 043_edited-1.jpg" id="377" name="Google Shape;377;p49"/>
          <p:cNvPicPr preferRelativeResize="0"/>
          <p:nvPr/>
        </p:nvPicPr>
        <p:blipFill rotWithShape="1">
          <a:blip r:embed="rId3">
            <a:alphaModFix/>
          </a:blip>
          <a:srcRect b="0" l="0" r="0" t="0"/>
          <a:stretch/>
        </p:blipFill>
        <p:spPr>
          <a:xfrm>
            <a:off x="609600" y="685800"/>
            <a:ext cx="8077200" cy="4724400"/>
          </a:xfrm>
          <a:prstGeom prst="rect">
            <a:avLst/>
          </a:prstGeom>
          <a:noFill/>
          <a:ln>
            <a:noFill/>
          </a:ln>
        </p:spPr>
      </p:pic>
      <p:sp>
        <p:nvSpPr>
          <p:cNvPr id="378" name="Google Shape;378;p49"/>
          <p:cNvSpPr txBox="1"/>
          <p:nvPr/>
        </p:nvSpPr>
        <p:spPr>
          <a:xfrm>
            <a:off x="533400" y="5486400"/>
            <a:ext cx="8428459" cy="120032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Dedication Ceremony of the Compact Compliance Pipeline held at the Pipeline Outfall Structure </a:t>
            </a:r>
            <a:endParaRPr/>
          </a:p>
          <a:p>
            <a:pPr indent="0" lvl="0" marL="0" marR="0" rtl="0" algn="ctr">
              <a:spcBef>
                <a:spcPts val="0"/>
              </a:spcBef>
              <a:spcAft>
                <a:spcPts val="0"/>
              </a:spcAft>
              <a:buNone/>
            </a:pPr>
            <a:r>
              <a:rPr lang="en-US" sz="2400">
                <a:solidFill>
                  <a:schemeClr val="lt1"/>
                </a:solidFill>
                <a:latin typeface="Constantia"/>
                <a:ea typeface="Constantia"/>
                <a:cs typeface="Constantia"/>
                <a:sym typeface="Constantia"/>
              </a:rPr>
              <a:t>on August 16, 2012</a:t>
            </a:r>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descr="200209_Elbert01a" id="121" name="Google Shape;121;p5">
            <a:hlinkClick r:id="rId3"/>
          </p:cNvPr>
          <p:cNvPicPr preferRelativeResize="0"/>
          <p:nvPr/>
        </p:nvPicPr>
        <p:blipFill rotWithShape="1">
          <a:blip r:embed="rId4">
            <a:alphaModFix/>
          </a:blip>
          <a:srcRect b="0" l="0" r="0" t="0"/>
          <a:stretch/>
        </p:blipFill>
        <p:spPr>
          <a:xfrm>
            <a:off x="914400" y="838200"/>
            <a:ext cx="7391400" cy="4495800"/>
          </a:xfrm>
          <a:prstGeom prst="rect">
            <a:avLst/>
          </a:prstGeom>
          <a:noFill/>
          <a:ln>
            <a:noFill/>
          </a:ln>
        </p:spPr>
      </p:pic>
      <p:sp>
        <p:nvSpPr>
          <p:cNvPr id="122" name="Google Shape;122;p5"/>
          <p:cNvSpPr txBox="1"/>
          <p:nvPr/>
        </p:nvSpPr>
        <p:spPr>
          <a:xfrm>
            <a:off x="457200" y="5715000"/>
            <a:ext cx="82296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 a beautiful view… but definitely not in the Republican River Basin</a:t>
            </a: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pic>
        <p:nvPicPr>
          <p:cNvPr descr="\\RRWCD1\Users\Public\Documents\Pictures\Pipeline\Dedication Ceremony\gwdedication 059_edited-2.jpg" id="383" name="Google Shape;383;p50"/>
          <p:cNvPicPr preferRelativeResize="0"/>
          <p:nvPr/>
        </p:nvPicPr>
        <p:blipFill rotWithShape="1">
          <a:blip r:embed="rId3">
            <a:alphaModFix/>
          </a:blip>
          <a:srcRect b="0" l="0" r="0" t="0"/>
          <a:stretch/>
        </p:blipFill>
        <p:spPr>
          <a:xfrm>
            <a:off x="533400" y="609600"/>
            <a:ext cx="8077200" cy="4800600"/>
          </a:xfrm>
          <a:prstGeom prst="rect">
            <a:avLst/>
          </a:prstGeom>
          <a:noFill/>
          <a:ln>
            <a:noFill/>
          </a:ln>
        </p:spPr>
      </p:pic>
      <p:sp>
        <p:nvSpPr>
          <p:cNvPr id="384" name="Google Shape;384;p50"/>
          <p:cNvSpPr txBox="1"/>
          <p:nvPr/>
        </p:nvSpPr>
        <p:spPr>
          <a:xfrm>
            <a:off x="457200" y="5562600"/>
            <a:ext cx="8153400"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Constantia"/>
                <a:ea typeface="Constantia"/>
                <a:cs typeface="Constantia"/>
                <a:sym typeface="Constantia"/>
              </a:rPr>
              <a:t>Current and former Board members and Administration watch as the water flows </a:t>
            </a:r>
            <a:endParaRPr/>
          </a:p>
          <a:p>
            <a:pPr indent="0" lvl="0" marL="0" marR="0" rtl="0" algn="ctr">
              <a:spcBef>
                <a:spcPts val="0"/>
              </a:spcBef>
              <a:spcAft>
                <a:spcPts val="0"/>
              </a:spcAft>
              <a:buNone/>
            </a:pPr>
            <a:r>
              <a:rPr lang="en-US" sz="1800">
                <a:solidFill>
                  <a:schemeClr val="lt1"/>
                </a:solidFill>
                <a:latin typeface="Constantia"/>
                <a:ea typeface="Constantia"/>
                <a:cs typeface="Constantia"/>
                <a:sym typeface="Constantia"/>
              </a:rPr>
              <a:t>from the pipeline outfall into a channel which delivers the water into the </a:t>
            </a:r>
            <a:endParaRPr/>
          </a:p>
          <a:p>
            <a:pPr indent="0" lvl="0" marL="0" marR="0" rtl="0" algn="ctr">
              <a:spcBef>
                <a:spcPts val="0"/>
              </a:spcBef>
              <a:spcAft>
                <a:spcPts val="0"/>
              </a:spcAft>
              <a:buNone/>
            </a:pPr>
            <a:r>
              <a:rPr lang="en-US" sz="1800">
                <a:solidFill>
                  <a:schemeClr val="lt1"/>
                </a:solidFill>
                <a:latin typeface="Constantia"/>
                <a:ea typeface="Constantia"/>
                <a:cs typeface="Constantia"/>
                <a:sym typeface="Constantia"/>
              </a:rPr>
              <a:t>North Fork of the Republican River</a:t>
            </a:r>
            <a:endParaRPr/>
          </a:p>
        </p:txBody>
      </p:sp>
    </p:spTree>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pic>
        <p:nvPicPr>
          <p:cNvPr descr="\\RRWCD1\Users\Public\Documents\Pictures\Pipeline\Dedication Ceremony\pipeline dedication picture.jpg" id="389" name="Google Shape;389;p51"/>
          <p:cNvPicPr preferRelativeResize="0"/>
          <p:nvPr/>
        </p:nvPicPr>
        <p:blipFill rotWithShape="1">
          <a:blip r:embed="rId3">
            <a:alphaModFix/>
          </a:blip>
          <a:srcRect b="0" l="0" r="0" t="0"/>
          <a:stretch/>
        </p:blipFill>
        <p:spPr>
          <a:xfrm>
            <a:off x="1024421" y="152400"/>
            <a:ext cx="7095157" cy="5105400"/>
          </a:xfrm>
          <a:prstGeom prst="rect">
            <a:avLst/>
          </a:prstGeom>
          <a:noFill/>
          <a:ln>
            <a:noFill/>
          </a:ln>
        </p:spPr>
      </p:pic>
      <p:sp>
        <p:nvSpPr>
          <p:cNvPr id="390" name="Google Shape;390;p51"/>
          <p:cNvSpPr txBox="1"/>
          <p:nvPr/>
        </p:nvSpPr>
        <p:spPr>
          <a:xfrm>
            <a:off x="381000" y="5334000"/>
            <a:ext cx="8534400"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In a bittersweet moment President Coryell watches the delivery of groundwater moving through the parshall flume next to the Sutron Gage which Colorado uses to record the measurement of water delivered by the Compact Compliance Pipeline</a:t>
            </a:r>
            <a:endParaRPr/>
          </a:p>
        </p:txBody>
      </p:sp>
    </p:spTree>
  </p:cSld>
  <p:clrMapOvr>
    <a:masterClrMapping/>
  </p:clrMapOvr>
  <p:transition spd="slow">
    <p:wipe dir="d"/>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pic>
        <p:nvPicPr>
          <p:cNvPr descr="\\RRWCD1\Users\Public\Documents\Pictures\Pipeline\Dedication Ceremony\gwdedication 077_edited-1.jpg" id="395" name="Google Shape;395;p52"/>
          <p:cNvPicPr preferRelativeResize="0"/>
          <p:nvPr/>
        </p:nvPicPr>
        <p:blipFill rotWithShape="1">
          <a:blip r:embed="rId3">
            <a:alphaModFix/>
          </a:blip>
          <a:srcRect b="0" l="0" r="0" t="0"/>
          <a:stretch/>
        </p:blipFill>
        <p:spPr>
          <a:xfrm>
            <a:off x="685800" y="838199"/>
            <a:ext cx="7772400" cy="4996542"/>
          </a:xfrm>
          <a:prstGeom prst="rect">
            <a:avLst/>
          </a:prstGeom>
          <a:noFill/>
          <a:ln>
            <a:noFill/>
          </a:ln>
        </p:spPr>
      </p:pic>
      <p:sp>
        <p:nvSpPr>
          <p:cNvPr id="396" name="Google Shape;396;p52"/>
          <p:cNvSpPr txBox="1"/>
          <p:nvPr/>
        </p:nvSpPr>
        <p:spPr>
          <a:xfrm>
            <a:off x="838200" y="5943600"/>
            <a:ext cx="74676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RRWCD Board members watching the water leaving the outfall channel and flowing into the river.</a:t>
            </a:r>
            <a:endParaRPr/>
          </a:p>
        </p:txBody>
      </p:sp>
    </p:spTree>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53"/>
          <p:cNvSpPr/>
          <p:nvPr/>
        </p:nvSpPr>
        <p:spPr>
          <a:xfrm>
            <a:off x="838200" y="1066800"/>
            <a:ext cx="7543800" cy="4832092"/>
          </a:xfrm>
          <a:prstGeom prst="rect">
            <a:avLst/>
          </a:prstGeom>
          <a:noFill/>
          <a:ln>
            <a:noFill/>
          </a:ln>
        </p:spPr>
        <p:txBody>
          <a:bodyPr anchorCtr="0" anchor="t" bIns="45700" lIns="91425" spcFirstLastPara="1" rIns="91425" wrap="square" tIns="45700">
            <a:spAutoFit/>
          </a:bodyPr>
          <a:lstStyle/>
          <a:p>
            <a:pPr indent="-177800" lvl="0" marL="0" marR="0" rtl="0" algn="l">
              <a:spcBef>
                <a:spcPts val="0"/>
              </a:spcBef>
              <a:spcAft>
                <a:spcPts val="0"/>
              </a:spcAft>
              <a:buClr>
                <a:schemeClr val="lt1"/>
              </a:buClr>
              <a:buSzPts val="2800"/>
              <a:buFont typeface="Arial"/>
              <a:buChar char="•"/>
            </a:pPr>
            <a:r>
              <a:rPr lang="en-US" sz="2800">
                <a:solidFill>
                  <a:schemeClr val="lt1"/>
                </a:solidFill>
                <a:latin typeface="Constantia"/>
                <a:ea typeface="Constantia"/>
                <a:cs typeface="Constantia"/>
                <a:sym typeface="Constantia"/>
              </a:rPr>
              <a:t>Construction of the Compact Compliance Pipeline has been completed.  The pipeline is available for use in 2013.</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177800" lvl="0" marL="0" marR="0" rtl="0" algn="l">
              <a:spcBef>
                <a:spcPts val="0"/>
              </a:spcBef>
              <a:spcAft>
                <a:spcPts val="0"/>
              </a:spcAft>
              <a:buClr>
                <a:schemeClr val="lt1"/>
              </a:buClr>
              <a:buSzPts val="2800"/>
              <a:buFont typeface="Arial"/>
              <a:buChar char="•"/>
            </a:pPr>
            <a:r>
              <a:rPr lang="en-US" sz="2800">
                <a:solidFill>
                  <a:schemeClr val="lt1"/>
                </a:solidFill>
                <a:latin typeface="Constantia"/>
                <a:ea typeface="Constantia"/>
                <a:cs typeface="Constantia"/>
                <a:sym typeface="Constantia"/>
              </a:rPr>
              <a:t>Colorado has received  approval for the delivery of groundwater from Nebraska and Kansas.</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177800" lvl="0" marL="0" marR="0" rtl="0" algn="l">
              <a:spcBef>
                <a:spcPts val="0"/>
              </a:spcBef>
              <a:spcAft>
                <a:spcPts val="0"/>
              </a:spcAft>
              <a:buClr>
                <a:schemeClr val="lt1"/>
              </a:buClr>
              <a:buSzPts val="2800"/>
              <a:buFont typeface="Arial"/>
              <a:buChar char="•"/>
            </a:pPr>
            <a:r>
              <a:rPr lang="en-US" sz="2800">
                <a:solidFill>
                  <a:schemeClr val="lt1"/>
                </a:solidFill>
                <a:latin typeface="Constantia"/>
                <a:ea typeface="Constantia"/>
                <a:cs typeface="Constantia"/>
                <a:sym typeface="Constantia"/>
              </a:rPr>
              <a:t>The Sandhills Groundwater Mgmt District approved 500 AF for testing the pipeline in 2012 but will not allow export of water in future until CO and KS agree on amount of credit CO will receive for delivery of water</a:t>
            </a:r>
            <a:endParaRPr/>
          </a:p>
        </p:txBody>
      </p:sp>
    </p:spTree>
  </p:cSld>
  <p:clrMapOvr>
    <a:masterClrMapping/>
  </p:clrMapOvr>
  <p:transition spd="slow">
    <p:push/>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4"/>
          <p:cNvSpPr txBox="1"/>
          <p:nvPr/>
        </p:nvSpPr>
        <p:spPr>
          <a:xfrm>
            <a:off x="381000" y="762000"/>
            <a:ext cx="8534400" cy="60036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The State as a whole…</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Through the </a:t>
            </a:r>
            <a:r>
              <a:rPr lang="en-US" sz="3200">
                <a:solidFill>
                  <a:schemeClr val="lt1"/>
                </a:solidFill>
                <a:latin typeface="Constantia"/>
                <a:ea typeface="Constantia"/>
                <a:cs typeface="Constantia"/>
                <a:sym typeface="Constantia"/>
              </a:rPr>
              <a:t>State of Colorado</a:t>
            </a:r>
            <a:endParaRPr/>
          </a:p>
          <a:p>
            <a:pPr indent="-152400" lvl="2" marL="9144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Draining Bonny Reservoir</a:t>
            </a:r>
            <a:endParaRPr/>
          </a:p>
          <a:p>
            <a:pPr indent="-152400" lvl="2" marL="9144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Negotiating  the Compact with Nebraska and Kansas </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0" lvl="0" marL="0" marR="0" rtl="0" algn="l">
              <a:spcBef>
                <a:spcPts val="0"/>
              </a:spcBef>
              <a:spcAft>
                <a:spcPts val="0"/>
              </a:spcAft>
              <a:buNone/>
            </a:pPr>
            <a:r>
              <a:rPr lang="en-US" sz="2400">
                <a:solidFill>
                  <a:schemeClr val="lt1"/>
                </a:solidFill>
                <a:latin typeface="Constantia"/>
                <a:ea typeface="Constantia"/>
                <a:cs typeface="Constantia"/>
                <a:sym typeface="Constantia"/>
              </a:rPr>
              <a:t>And the actions of the </a:t>
            </a:r>
            <a:r>
              <a:rPr lang="en-US" sz="3200">
                <a:solidFill>
                  <a:schemeClr val="lt1"/>
                </a:solidFill>
                <a:latin typeface="Constantia"/>
                <a:ea typeface="Constantia"/>
                <a:cs typeface="Constantia"/>
                <a:sym typeface="Constantia"/>
              </a:rPr>
              <a:t>RRWCD</a:t>
            </a:r>
            <a:r>
              <a:rPr lang="en-US" sz="2400">
                <a:solidFill>
                  <a:schemeClr val="lt1"/>
                </a:solidFill>
                <a:latin typeface="Constantia"/>
                <a:ea typeface="Constantia"/>
                <a:cs typeface="Constantia"/>
                <a:sym typeface="Constantia"/>
              </a:rPr>
              <a:t>:</a:t>
            </a:r>
            <a:endParaRPr/>
          </a:p>
          <a:p>
            <a:pPr indent="-152400" lvl="2" marL="9144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Conservation Programs; CREP &amp; EQIP/AWEP</a:t>
            </a:r>
            <a:endParaRPr/>
          </a:p>
          <a:p>
            <a:pPr indent="-152400" lvl="2" marL="9144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Purchasing Surface Water Rights</a:t>
            </a:r>
            <a:endParaRPr/>
          </a:p>
          <a:p>
            <a:pPr indent="-152400" lvl="2" marL="9144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onstantia"/>
                <a:ea typeface="Constantia"/>
                <a:cs typeface="Constantia"/>
                <a:sym typeface="Constantia"/>
              </a:rPr>
              <a:t>Compact Compliance Pipeline</a:t>
            </a:r>
            <a:endParaRPr/>
          </a:p>
          <a:p>
            <a:pPr indent="0" lvl="0" marL="0" marR="0" rtl="0" algn="l">
              <a:spcBef>
                <a:spcPts val="0"/>
              </a:spcBef>
              <a:spcAft>
                <a:spcPts val="0"/>
              </a:spcAft>
              <a:buNone/>
            </a:pPr>
            <a:r>
              <a:t/>
            </a:r>
            <a:endParaRPr sz="1400">
              <a:solidFill>
                <a:schemeClr val="lt1"/>
              </a:solidFill>
              <a:latin typeface="Constantia"/>
              <a:ea typeface="Constantia"/>
              <a:cs typeface="Constantia"/>
              <a:sym typeface="Constantia"/>
            </a:endParaRPr>
          </a:p>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…by working together, Colorado will  </a:t>
            </a:r>
            <a:endParaRPr/>
          </a:p>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be in compliance with the </a:t>
            </a:r>
            <a:endParaRPr/>
          </a:p>
          <a:p>
            <a:pPr indent="0" lvl="0" marL="0" marR="0" rtl="0" algn="ctr">
              <a:spcBef>
                <a:spcPts val="0"/>
              </a:spcBef>
              <a:spcAft>
                <a:spcPts val="0"/>
              </a:spcAft>
              <a:buNone/>
            </a:pPr>
            <a:r>
              <a:rPr b="1" lang="en-US" sz="3600">
                <a:solidFill>
                  <a:schemeClr val="lt1"/>
                </a:solidFill>
                <a:latin typeface="Constantia"/>
                <a:ea typeface="Constantia"/>
                <a:cs typeface="Constantia"/>
                <a:sym typeface="Constantia"/>
              </a:rPr>
              <a:t>Republican River Compact</a:t>
            </a:r>
            <a:endParaRPr/>
          </a:p>
        </p:txBody>
      </p:sp>
    </p:spTree>
  </p:cSld>
  <p:clrMapOvr>
    <a:masterClrMapping/>
  </p:clrMapOvr>
  <p:transition spd="slow">
    <p:cut thruBlk="1"/>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sp>
        <p:nvSpPr>
          <p:cNvPr id="411" name="Google Shape;411;p55"/>
          <p:cNvSpPr txBox="1"/>
          <p:nvPr>
            <p:ph idx="1" type="body"/>
          </p:nvPr>
        </p:nvSpPr>
        <p:spPr>
          <a:xfrm>
            <a:off x="457200" y="1935480"/>
            <a:ext cx="8229600" cy="4389120"/>
          </a:xfrm>
          <a:prstGeom prst="rect">
            <a:avLst/>
          </a:prstGeom>
          <a:noFill/>
          <a:ln>
            <a:noFill/>
          </a:ln>
        </p:spPr>
        <p:txBody>
          <a:bodyPr anchorCtr="0" anchor="t" bIns="45700" lIns="91425" spcFirstLastPara="1" rIns="91425" wrap="square" tIns="45700">
            <a:normAutofit/>
          </a:bodyPr>
          <a:lstStyle/>
          <a:p>
            <a:pPr indent="-274320" lvl="0" marL="274320" rtl="0" algn="ctr">
              <a:spcBef>
                <a:spcPts val="0"/>
              </a:spcBef>
              <a:spcAft>
                <a:spcPts val="0"/>
              </a:spcAft>
              <a:buSzPts val="3420"/>
              <a:buNone/>
            </a:pPr>
            <a:r>
              <a:rPr lang="en-US" sz="3600"/>
              <a:t>The next step for the RRWCD?</a:t>
            </a:r>
            <a:endParaRPr/>
          </a:p>
          <a:p>
            <a:pPr indent="-274320" lvl="0" marL="274320" rtl="0" algn="ctr">
              <a:spcBef>
                <a:spcPts val="720"/>
              </a:spcBef>
              <a:spcAft>
                <a:spcPts val="0"/>
              </a:spcAft>
              <a:buSzPts val="3420"/>
              <a:buNone/>
            </a:pPr>
            <a:r>
              <a:t/>
            </a:r>
            <a:endParaRPr sz="3600"/>
          </a:p>
          <a:p>
            <a:pPr indent="-274320" lvl="0" marL="274320" rtl="0" algn="ctr">
              <a:spcBef>
                <a:spcPts val="720"/>
              </a:spcBef>
              <a:spcAft>
                <a:spcPts val="0"/>
              </a:spcAft>
              <a:buSzPts val="3420"/>
              <a:buNone/>
            </a:pPr>
            <a:r>
              <a:t/>
            </a:r>
            <a:endParaRPr sz="3600"/>
          </a:p>
          <a:p>
            <a:pPr indent="-274320" lvl="0" marL="274320" rtl="0" algn="ctr">
              <a:spcBef>
                <a:spcPts val="720"/>
              </a:spcBef>
              <a:spcAft>
                <a:spcPts val="0"/>
              </a:spcAft>
              <a:buSzPts val="3420"/>
              <a:buNone/>
            </a:pPr>
            <a:r>
              <a:rPr lang="en-US" sz="3600"/>
              <a:t>Options are being considered by the Board of Directors</a:t>
            </a:r>
            <a:endParaRPr/>
          </a:p>
        </p:txBody>
      </p:sp>
    </p:spTree>
  </p:cSld>
  <p:clrMapOvr>
    <a:masterClrMapping/>
  </p:clrMapOvr>
  <p:transition spd="slow">
    <p:wedge/>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pic>
        <p:nvPicPr>
          <p:cNvPr descr="\\RRWCD1\Users\Public\Documents\Pictures\Pipeline\Dedication Ceremony\gwdedication 027_edited-1.jpg" id="416" name="Google Shape;416;p56"/>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
        <p:nvSpPr>
          <p:cNvPr id="417" name="Google Shape;417;p56"/>
          <p:cNvSpPr txBox="1"/>
          <p:nvPr/>
        </p:nvSpPr>
        <p:spPr>
          <a:xfrm>
            <a:off x="208465" y="685800"/>
            <a:ext cx="2889830" cy="267765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onstantia"/>
                <a:ea typeface="Constantia"/>
                <a:cs typeface="Constantia"/>
                <a:sym typeface="Constantia"/>
              </a:rPr>
              <a:t>Any questions?</a:t>
            </a:r>
            <a:endParaRPr/>
          </a:p>
          <a:p>
            <a:pPr indent="0" lvl="0" marL="0" marR="0" rtl="0" algn="l">
              <a:spcBef>
                <a:spcPts val="0"/>
              </a:spcBef>
              <a:spcAft>
                <a:spcPts val="0"/>
              </a:spcAft>
              <a:buNone/>
            </a:pPr>
            <a:r>
              <a:t/>
            </a:r>
            <a:endParaRPr sz="28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dk1"/>
                </a:solidFill>
                <a:latin typeface="Constantia"/>
                <a:ea typeface="Constantia"/>
                <a:cs typeface="Constantia"/>
                <a:sym typeface="Constantia"/>
              </a:rPr>
              <a:t>Please contact us </a:t>
            </a:r>
            <a:endParaRPr/>
          </a:p>
          <a:p>
            <a:pPr indent="0" lvl="0" marL="0" marR="0" rtl="0" algn="l">
              <a:spcBef>
                <a:spcPts val="0"/>
              </a:spcBef>
              <a:spcAft>
                <a:spcPts val="0"/>
              </a:spcAft>
              <a:buNone/>
            </a:pPr>
            <a:r>
              <a:t/>
            </a:r>
            <a:endParaRPr sz="2800">
              <a:solidFill>
                <a:schemeClr val="dk1"/>
              </a:solidFill>
              <a:latin typeface="Constantia"/>
              <a:ea typeface="Constantia"/>
              <a:cs typeface="Constantia"/>
              <a:sym typeface="Constantia"/>
            </a:endParaRPr>
          </a:p>
          <a:p>
            <a:pPr indent="0" lvl="0" marL="0" marR="0" rtl="0" algn="l">
              <a:spcBef>
                <a:spcPts val="0"/>
              </a:spcBef>
              <a:spcAft>
                <a:spcPts val="0"/>
              </a:spcAft>
              <a:buNone/>
            </a:pPr>
            <a:r>
              <a:rPr lang="en-US" sz="2800">
                <a:solidFill>
                  <a:schemeClr val="dk1"/>
                </a:solidFill>
                <a:latin typeface="Constantia"/>
                <a:ea typeface="Constantia"/>
                <a:cs typeface="Constantia"/>
                <a:sym typeface="Constantia"/>
              </a:rPr>
              <a:t>970–332-3552 </a:t>
            </a:r>
            <a:endParaRPr/>
          </a:p>
          <a:p>
            <a:pPr indent="0" lvl="0" marL="0" marR="0" rtl="0" algn="l">
              <a:spcBef>
                <a:spcPts val="0"/>
              </a:spcBef>
              <a:spcAft>
                <a:spcPts val="0"/>
              </a:spcAft>
              <a:buNone/>
            </a:pPr>
            <a:r>
              <a:rPr lang="en-US" sz="2800">
                <a:solidFill>
                  <a:schemeClr val="dk1"/>
                </a:solidFill>
                <a:latin typeface="Constantia"/>
                <a:ea typeface="Constantia"/>
                <a:cs typeface="Constantia"/>
                <a:sym typeface="Constantia"/>
              </a:rPr>
              <a:t>info@rrwcd.com</a:t>
            </a: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descr="mt-sunflower-kansas7" id="127" name="Google Shape;127;p6"/>
          <p:cNvPicPr preferRelativeResize="0"/>
          <p:nvPr/>
        </p:nvPicPr>
        <p:blipFill rotWithShape="1">
          <a:blip r:embed="rId3">
            <a:alphaModFix/>
          </a:blip>
          <a:srcRect b="0" l="0" r="0" t="0"/>
          <a:stretch/>
        </p:blipFill>
        <p:spPr>
          <a:xfrm>
            <a:off x="838200" y="990600"/>
            <a:ext cx="7467600" cy="4665663"/>
          </a:xfrm>
          <a:prstGeom prst="rect">
            <a:avLst/>
          </a:prstGeom>
          <a:noFill/>
          <a:ln>
            <a:noFill/>
          </a:ln>
        </p:spPr>
      </p:pic>
      <p:sp>
        <p:nvSpPr>
          <p:cNvPr id="128" name="Google Shape;128;p6"/>
          <p:cNvSpPr txBox="1"/>
          <p:nvPr/>
        </p:nvSpPr>
        <p:spPr>
          <a:xfrm>
            <a:off x="228600" y="5943600"/>
            <a:ext cx="861060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lt1"/>
                </a:solidFill>
                <a:latin typeface="Constantia"/>
                <a:ea typeface="Constantia"/>
                <a:cs typeface="Constantia"/>
                <a:sym typeface="Constantia"/>
              </a:rPr>
              <a:t>The only mountain in the Republican River Basin is Mt. Sunflower in Kansas</a:t>
            </a:r>
            <a:endParaRPr/>
          </a:p>
        </p:txBody>
      </p:sp>
    </p:spTree>
  </p:cSld>
  <p:clrMapOvr>
    <a:masterClrMapping/>
  </p:clrMapOvr>
  <p:transition spd="slow">
    <p:wedg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graphicFrame>
        <p:nvGraphicFramePr>
          <p:cNvPr id="133" name="Google Shape;133;p7"/>
          <p:cNvGraphicFramePr/>
          <p:nvPr/>
        </p:nvGraphicFramePr>
        <p:xfrm>
          <a:off x="1600200" y="228600"/>
          <a:ext cx="5867399" cy="6341620"/>
        </p:xfrm>
        <a:graphic>
          <a:graphicData uri="http://schemas.openxmlformats.org/presentationml/2006/ole">
            <mc:AlternateContent>
              <mc:Choice Requires="v">
                <p:oleObj r:id="rId4" imgH="6341620" imgW="5867399" progId="AcroExch.Document.7" spid="_x0000_s1">
                  <p:embed/>
                </p:oleObj>
              </mc:Choice>
              <mc:Fallback>
                <p:oleObj r:id="rId5" imgH="6341620" imgW="5867399" progId="AcroExch.Document.7">
                  <p:embed/>
                  <p:pic>
                    <p:nvPicPr>
                      <p:cNvPr id="133" name="Google Shape;133;p7"/>
                      <p:cNvPicPr preferRelativeResize="0"/>
                      <p:nvPr/>
                    </p:nvPicPr>
                    <p:blipFill rotWithShape="1">
                      <a:blip r:embed="rId6">
                        <a:alphaModFix/>
                      </a:blip>
                      <a:srcRect b="0" l="0" r="0" t="0"/>
                      <a:stretch/>
                    </p:blipFill>
                    <p:spPr>
                      <a:xfrm>
                        <a:off x="1600200" y="228600"/>
                        <a:ext cx="5867399" cy="6341620"/>
                      </a:xfrm>
                      <a:prstGeom prst="rect">
                        <a:avLst/>
                      </a:prstGeom>
                      <a:noFill/>
                      <a:ln>
                        <a:noFill/>
                      </a:ln>
                    </p:spPr>
                  </p:pic>
                </p:oleObj>
              </mc:Fallback>
            </mc:AlternateContent>
          </a:graphicData>
        </a:graphic>
      </p:graphicFrame>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graphicFrame>
        <p:nvGraphicFramePr>
          <p:cNvPr id="139" name="Google Shape;139;p8"/>
          <p:cNvGraphicFramePr/>
          <p:nvPr/>
        </p:nvGraphicFramePr>
        <p:xfrm>
          <a:off x="304800" y="838200"/>
          <a:ext cx="8495792" cy="5638800"/>
        </p:xfrm>
        <a:graphic>
          <a:graphicData uri="http://schemas.openxmlformats.org/presentationml/2006/ole">
            <mc:AlternateContent>
              <mc:Choice Requires="v">
                <p:oleObj r:id="rId4" imgH="5638800" imgW="8495792" progId="AcroExch.Document.7" spid="_x0000_s1">
                  <p:embed/>
                </p:oleObj>
              </mc:Choice>
              <mc:Fallback>
                <p:oleObj r:id="rId5" imgH="5638800" imgW="8495792" progId="AcroExch.Document.7">
                  <p:embed/>
                  <p:pic>
                    <p:nvPicPr>
                      <p:cNvPr id="139" name="Google Shape;139;p8"/>
                      <p:cNvPicPr preferRelativeResize="0"/>
                      <p:nvPr/>
                    </p:nvPicPr>
                    <p:blipFill rotWithShape="1">
                      <a:blip r:embed="rId6">
                        <a:alphaModFix/>
                      </a:blip>
                      <a:srcRect b="0" l="0" r="0" t="0"/>
                      <a:stretch/>
                    </p:blipFill>
                    <p:spPr>
                      <a:xfrm>
                        <a:off x="304800" y="838200"/>
                        <a:ext cx="8495792" cy="5638800"/>
                      </a:xfrm>
                      <a:prstGeom prst="rect">
                        <a:avLst/>
                      </a:prstGeom>
                      <a:noFill/>
                      <a:ln>
                        <a:noFill/>
                      </a:ln>
                    </p:spPr>
                  </p:pic>
                </p:oleObj>
              </mc:Fallback>
            </mc:AlternateContent>
          </a:graphicData>
        </a:graphic>
      </p:graphicFrame>
    </p:spTree>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9"/>
          <p:cNvSpPr txBox="1"/>
          <p:nvPr/>
        </p:nvSpPr>
        <p:spPr>
          <a:xfrm>
            <a:off x="304800" y="990600"/>
            <a:ext cx="2590800"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A map showing the 8 counties and 8 groundwater  management districts </a:t>
            </a:r>
            <a:endParaRPr/>
          </a:p>
          <a:p>
            <a:pPr indent="0" lvl="0" marL="0" marR="0" rtl="0" algn="l">
              <a:spcBef>
                <a:spcPts val="0"/>
              </a:spcBef>
              <a:spcAft>
                <a:spcPts val="0"/>
              </a:spcAft>
              <a:buNone/>
            </a:pPr>
            <a:r>
              <a:rPr lang="en-US" sz="2000">
                <a:solidFill>
                  <a:schemeClr val="lt1"/>
                </a:solidFill>
                <a:latin typeface="Constantia"/>
                <a:ea typeface="Constantia"/>
                <a:cs typeface="Constantia"/>
                <a:sym typeface="Constantia"/>
              </a:rPr>
              <a:t>in the Republican River Basin in Colorado.  </a:t>
            </a:r>
            <a:endParaRPr/>
          </a:p>
          <a:p>
            <a:pPr indent="0" lvl="0" marL="0" marR="0" rtl="0" algn="l">
              <a:spcBef>
                <a:spcPts val="0"/>
              </a:spcBef>
              <a:spcAft>
                <a:spcPts val="0"/>
              </a:spcAft>
              <a:buNone/>
            </a:pPr>
            <a:r>
              <a:t/>
            </a:r>
            <a:endParaRPr sz="2000">
              <a:solidFill>
                <a:schemeClr val="lt1"/>
              </a:solidFill>
              <a:latin typeface="Constantia"/>
              <a:ea typeface="Constantia"/>
              <a:cs typeface="Constantia"/>
              <a:sym typeface="Constantia"/>
            </a:endParaRPr>
          </a:p>
          <a:p>
            <a:pPr indent="0" lvl="0" marL="0" marR="0" rtl="0" algn="l">
              <a:spcBef>
                <a:spcPts val="0"/>
              </a:spcBef>
              <a:spcAft>
                <a:spcPts val="0"/>
              </a:spcAft>
              <a:buNone/>
            </a:pPr>
            <a:r>
              <a:t/>
            </a:r>
            <a:endParaRPr/>
          </a:p>
        </p:txBody>
      </p:sp>
      <p:pic>
        <p:nvPicPr>
          <p:cNvPr descr="A close up of a map&#10;&#10;Description automatically generated" id="145" name="Google Shape;145;p9"/>
          <p:cNvPicPr preferRelativeResize="0"/>
          <p:nvPr/>
        </p:nvPicPr>
        <p:blipFill rotWithShape="1">
          <a:blip r:embed="rId3">
            <a:alphaModFix/>
          </a:blip>
          <a:srcRect b="0" l="0" r="0" t="0"/>
          <a:stretch/>
        </p:blipFill>
        <p:spPr>
          <a:xfrm>
            <a:off x="3124200" y="0"/>
            <a:ext cx="5943600" cy="6858000"/>
          </a:xfrm>
          <a:prstGeom prst="rect">
            <a:avLst/>
          </a:prstGeom>
          <a:noFill/>
          <a:ln>
            <a:noFill/>
          </a:ln>
        </p:spPr>
      </p:pic>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2012-09-10T20:57:13Z</dcterms:created>
  <dc:creator>Manager</dc:creator>
</cp:coreProperties>
</file>