
<file path=[Content_Types].xml><?xml version="1.0" encoding="utf-8"?>
<Types xmlns="http://schemas.openxmlformats.org/package/2006/content-types">
  <Default Extension="bin" ContentType="application/vnd.openxmlformats-officedocument.oleObject"/>
  <Default Extension="emf" ContentType="image/x-emf"/>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2.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8.xml" ContentType="application/vnd.openxmlformats-officedocument.themeOverride+xml"/>
  <Override PartName="/ppt/theme/themeOverride9.xml" ContentType="application/vnd.openxmlformats-officedocument.themeOverride+xml"/>
  <Override PartName="/ppt/notesSlides/notesSlide5.xml" ContentType="application/vnd.openxmlformats-officedocument.presentationml.notesSlide+xml"/>
  <Override PartName="/ppt/theme/themeOverride10.xml" ContentType="application/vnd.openxmlformats-officedocument.themeOverride+xml"/>
  <Override PartName="/ppt/notesSlides/notesSlide6.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notesSlides/notesSlide7.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22"/>
  </p:notesMasterIdLst>
  <p:sldIdLst>
    <p:sldId id="256" r:id="rId2"/>
    <p:sldId id="258" r:id="rId3"/>
    <p:sldId id="257" r:id="rId4"/>
    <p:sldId id="259" r:id="rId5"/>
    <p:sldId id="260" r:id="rId6"/>
    <p:sldId id="261" r:id="rId7"/>
    <p:sldId id="262" r:id="rId8"/>
    <p:sldId id="263" r:id="rId9"/>
    <p:sldId id="264" r:id="rId10"/>
    <p:sldId id="265" r:id="rId11"/>
    <p:sldId id="268" r:id="rId12"/>
    <p:sldId id="266" r:id="rId13"/>
    <p:sldId id="267" r:id="rId14"/>
    <p:sldId id="274" r:id="rId15"/>
    <p:sldId id="272" r:id="rId16"/>
    <p:sldId id="271" r:id="rId17"/>
    <p:sldId id="278" r:id="rId18"/>
    <p:sldId id="275" r:id="rId19"/>
    <p:sldId id="276" r:id="rId20"/>
    <p:sldId id="277" r:id="rId2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07" autoAdjust="0"/>
    <p:restoredTop sz="87779" autoAdjust="0"/>
  </p:normalViewPr>
  <p:slideViewPr>
    <p:cSldViewPr snapToGrid="0">
      <p:cViewPr varScale="1">
        <p:scale>
          <a:sx n="100" d="100"/>
          <a:sy n="100" d="100"/>
        </p:scale>
        <p:origin x="137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19" cy="46524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885" y="0"/>
            <a:ext cx="3038319" cy="465242"/>
          </a:xfrm>
          <a:prstGeom prst="rect">
            <a:avLst/>
          </a:prstGeom>
        </p:spPr>
        <p:txBody>
          <a:bodyPr vert="horz" lIns="91440" tIns="45720" rIns="91440" bIns="45720" rtlCol="0"/>
          <a:lstStyle>
            <a:lvl1pPr algn="r">
              <a:defRPr sz="1200"/>
            </a:lvl1pPr>
          </a:lstStyle>
          <a:p>
            <a:fld id="{FE67468F-0DBD-4B9E-9951-8A8B150918F7}" type="datetimeFigureOut">
              <a:rPr lang="en-US" smtClean="0"/>
              <a:t>12/12/2018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519" y="4473472"/>
            <a:ext cx="5607362" cy="366087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1160"/>
            <a:ext cx="3038319" cy="46524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885" y="8831160"/>
            <a:ext cx="3038319" cy="465240"/>
          </a:xfrm>
          <a:prstGeom prst="rect">
            <a:avLst/>
          </a:prstGeom>
        </p:spPr>
        <p:txBody>
          <a:bodyPr vert="horz" lIns="91440" tIns="45720" rIns="91440" bIns="45720" rtlCol="0" anchor="b"/>
          <a:lstStyle>
            <a:lvl1pPr algn="r">
              <a:defRPr sz="1200"/>
            </a:lvl1pPr>
          </a:lstStyle>
          <a:p>
            <a:fld id="{17FC9273-2CA6-4467-925D-61F3972676AB}" type="slidenum">
              <a:rPr lang="en-US" smtClean="0"/>
              <a:t>‹#›</a:t>
            </a:fld>
            <a:endParaRPr lang="en-US"/>
          </a:p>
        </p:txBody>
      </p:sp>
    </p:spTree>
    <p:extLst>
      <p:ext uri="{BB962C8B-B14F-4D97-AF65-F5344CB8AC3E}">
        <p14:creationId xmlns:p14="http://schemas.microsoft.com/office/powerpoint/2010/main" val="1166129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 </a:t>
            </a:r>
          </a:p>
          <a:p>
            <a:pPr marL="228600" indent="-228600">
              <a:buFont typeface="+mj-lt"/>
              <a:buAutoNum type="arabicPeriod"/>
            </a:pPr>
            <a:r>
              <a:rPr lang="en-US" dirty="0"/>
              <a:t> </a:t>
            </a:r>
          </a:p>
          <a:p>
            <a:pPr marL="228600" indent="-228600">
              <a:buFont typeface="+mj-lt"/>
              <a:buAutoNum type="arabicPeriod"/>
            </a:pPr>
            <a:r>
              <a:rPr lang="en-US" dirty="0"/>
              <a:t> Yes you really have to have paperwork showing members of the corporation</a:t>
            </a:r>
          </a:p>
          <a:p>
            <a:pPr marL="228600" indent="-228600">
              <a:buFont typeface="+mj-lt"/>
              <a:buAutoNum type="arabicPeriod"/>
            </a:pPr>
            <a:r>
              <a:rPr lang="en-US" dirty="0"/>
              <a:t> </a:t>
            </a:r>
          </a:p>
          <a:p>
            <a:pPr marL="228600" indent="-228600">
              <a:buFont typeface="+mj-lt"/>
              <a:buAutoNum type="arabicPeriod"/>
            </a:pPr>
            <a:r>
              <a:rPr lang="en-US" dirty="0"/>
              <a:t>Always previous 6 years</a:t>
            </a:r>
          </a:p>
          <a:p>
            <a:pPr marL="228600" indent="-228600">
              <a:buFont typeface="+mj-lt"/>
              <a:buAutoNum type="arabicPeriod"/>
            </a:pPr>
            <a:r>
              <a:rPr lang="en-US" dirty="0"/>
              <a:t>Lien on paperwork, O and E Memorandum, third party looks into it and says actually there is a lien </a:t>
            </a:r>
          </a:p>
          <a:p>
            <a:pPr marL="685800" lvl="1" indent="-228600">
              <a:buFont typeface="+mj-lt"/>
              <a:buAutoNum type="alphaLcParenR"/>
            </a:pPr>
            <a:r>
              <a:rPr lang="en-US" dirty="0"/>
              <a:t>The abstract office is the third party</a:t>
            </a:r>
          </a:p>
          <a:p>
            <a:pPr marL="228600" indent="-228600">
              <a:buFont typeface="+mj-lt"/>
              <a:buAutoNum type="arabicPeriod"/>
            </a:pPr>
            <a:endParaRPr lang="en-US" dirty="0"/>
          </a:p>
        </p:txBody>
      </p:sp>
      <p:sp>
        <p:nvSpPr>
          <p:cNvPr id="4" name="Slide Number Placeholder 3"/>
          <p:cNvSpPr>
            <a:spLocks noGrp="1"/>
          </p:cNvSpPr>
          <p:nvPr>
            <p:ph type="sldNum" sz="quarter" idx="5"/>
          </p:nvPr>
        </p:nvSpPr>
        <p:spPr/>
        <p:txBody>
          <a:bodyPr/>
          <a:lstStyle/>
          <a:p>
            <a:fld id="{17FC9273-2CA6-4467-925D-61F3972676AB}" type="slidenum">
              <a:rPr lang="en-US" smtClean="0"/>
              <a:t>4</a:t>
            </a:fld>
            <a:endParaRPr lang="en-US"/>
          </a:p>
        </p:txBody>
      </p:sp>
    </p:spTree>
    <p:extLst>
      <p:ext uri="{BB962C8B-B14F-4D97-AF65-F5344CB8AC3E}">
        <p14:creationId xmlns:p14="http://schemas.microsoft.com/office/powerpoint/2010/main" val="4236174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RRWCD payments vary by location because the State of Colorado entered into an agreement with Kansas to try </a:t>
            </a:r>
          </a:p>
        </p:txBody>
      </p:sp>
      <p:sp>
        <p:nvSpPr>
          <p:cNvPr id="4" name="Slide Number Placeholder 3"/>
          <p:cNvSpPr>
            <a:spLocks noGrp="1"/>
          </p:cNvSpPr>
          <p:nvPr>
            <p:ph type="sldNum" sz="quarter" idx="5"/>
          </p:nvPr>
        </p:nvSpPr>
        <p:spPr/>
        <p:txBody>
          <a:bodyPr/>
          <a:lstStyle/>
          <a:p>
            <a:fld id="{17FC9273-2CA6-4467-925D-61F3972676AB}" type="slidenum">
              <a:rPr lang="en-US" smtClean="0"/>
              <a:t>7</a:t>
            </a:fld>
            <a:endParaRPr lang="en-US"/>
          </a:p>
        </p:txBody>
      </p:sp>
    </p:spTree>
    <p:extLst>
      <p:ext uri="{BB962C8B-B14F-4D97-AF65-F5344CB8AC3E}">
        <p14:creationId xmlns:p14="http://schemas.microsoft.com/office/powerpoint/2010/main" val="3422417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long as you are receiving payment from FSA (federal funds) for a conservation program, you are required to pay irrigated land taxes to the county treasurer.</a:t>
            </a:r>
          </a:p>
          <a:p>
            <a:endParaRPr lang="en-US" dirty="0"/>
          </a:p>
        </p:txBody>
      </p:sp>
      <p:sp>
        <p:nvSpPr>
          <p:cNvPr id="4" name="Slide Number Placeholder 3"/>
          <p:cNvSpPr>
            <a:spLocks noGrp="1"/>
          </p:cNvSpPr>
          <p:nvPr>
            <p:ph type="sldNum" sz="quarter" idx="5"/>
          </p:nvPr>
        </p:nvSpPr>
        <p:spPr/>
        <p:txBody>
          <a:bodyPr/>
          <a:lstStyle/>
          <a:p>
            <a:fld id="{17FC9273-2CA6-4467-925D-61F3972676AB}" type="slidenum">
              <a:rPr lang="en-US" smtClean="0"/>
              <a:t>9</a:t>
            </a:fld>
            <a:endParaRPr lang="en-US"/>
          </a:p>
        </p:txBody>
      </p:sp>
    </p:spTree>
    <p:extLst>
      <p:ext uri="{BB962C8B-B14F-4D97-AF65-F5344CB8AC3E}">
        <p14:creationId xmlns:p14="http://schemas.microsoft.com/office/powerpoint/2010/main" val="3272839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C9273-2CA6-4467-925D-61F3972676AB}" type="slidenum">
              <a:rPr lang="en-US" smtClean="0"/>
              <a:t>10</a:t>
            </a:fld>
            <a:endParaRPr lang="en-US"/>
          </a:p>
        </p:txBody>
      </p:sp>
    </p:spTree>
    <p:extLst>
      <p:ext uri="{BB962C8B-B14F-4D97-AF65-F5344CB8AC3E}">
        <p14:creationId xmlns:p14="http://schemas.microsoft.com/office/powerpoint/2010/main" val="3698610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the 1-mile boundary from Live stream flow of the south fork.  In 2002 the yellow shows live stream flow.  </a:t>
            </a:r>
          </a:p>
        </p:txBody>
      </p:sp>
      <p:sp>
        <p:nvSpPr>
          <p:cNvPr id="4" name="Slide Number Placeholder 3"/>
          <p:cNvSpPr>
            <a:spLocks noGrp="1"/>
          </p:cNvSpPr>
          <p:nvPr>
            <p:ph type="sldNum" sz="quarter" idx="5"/>
          </p:nvPr>
        </p:nvSpPr>
        <p:spPr/>
        <p:txBody>
          <a:bodyPr/>
          <a:lstStyle/>
          <a:p>
            <a:fld id="{17FC9273-2CA6-4467-925D-61F3972676AB}" type="slidenum">
              <a:rPr lang="en-US" smtClean="0"/>
              <a:t>12</a:t>
            </a:fld>
            <a:endParaRPr lang="en-US"/>
          </a:p>
        </p:txBody>
      </p:sp>
    </p:spTree>
    <p:extLst>
      <p:ext uri="{BB962C8B-B14F-4D97-AF65-F5344CB8AC3E}">
        <p14:creationId xmlns:p14="http://schemas.microsoft.com/office/powerpoint/2010/main" val="3679828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C9273-2CA6-4467-925D-61F3972676AB}" type="slidenum">
              <a:rPr lang="en-US" smtClean="0"/>
              <a:t>13</a:t>
            </a:fld>
            <a:endParaRPr lang="en-US"/>
          </a:p>
        </p:txBody>
      </p:sp>
    </p:spTree>
    <p:extLst>
      <p:ext uri="{BB962C8B-B14F-4D97-AF65-F5344CB8AC3E}">
        <p14:creationId xmlns:p14="http://schemas.microsoft.com/office/powerpoint/2010/main" val="152749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C9273-2CA6-4467-925D-61F3972676AB}" type="slidenum">
              <a:rPr lang="en-US" smtClean="0"/>
              <a:t>16</a:t>
            </a:fld>
            <a:endParaRPr lang="en-US"/>
          </a:p>
        </p:txBody>
      </p:sp>
    </p:spTree>
    <p:extLst>
      <p:ext uri="{BB962C8B-B14F-4D97-AF65-F5344CB8AC3E}">
        <p14:creationId xmlns:p14="http://schemas.microsoft.com/office/powerpoint/2010/main" val="1301953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12/12/2018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12/12/2018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12/12/2018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12/12/2018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12/12/2018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12/12/2018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12/12/2018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12/12/2018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12/12/2018</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12/12/2018</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12/12/2018</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1.vml"/><Relationship Id="rId1" Type="http://schemas.openxmlformats.org/officeDocument/2006/relationships/themeOverride" Target="../theme/themeOverride8.x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mlDrawing" Target="../drawings/vmlDrawing2.vml"/><Relationship Id="rId1" Type="http://schemas.openxmlformats.org/officeDocument/2006/relationships/themeOverride" Target="../theme/themeOverride10.x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13.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5.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mlDrawing" Target="../drawings/vmlDrawing4.vml"/><Relationship Id="rId1" Type="http://schemas.openxmlformats.org/officeDocument/2006/relationships/themeOverride" Target="../theme/themeOverride14.xml"/><Relationship Id="rId5" Type="http://schemas.openxmlformats.org/officeDocument/2006/relationships/image" Target="../media/image6.emf"/><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mlDrawing" Target="../drawings/vmlDrawing5.vml"/><Relationship Id="rId1" Type="http://schemas.openxmlformats.org/officeDocument/2006/relationships/themeOverride" Target="../theme/themeOverride15.xml"/><Relationship Id="rId5" Type="http://schemas.openxmlformats.org/officeDocument/2006/relationships/image" Target="../media/image7.emf"/><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mlDrawing" Target="../drawings/vmlDrawing6.vml"/><Relationship Id="rId1" Type="http://schemas.openxmlformats.org/officeDocument/2006/relationships/themeOverride" Target="../theme/themeOverride16.xml"/><Relationship Id="rId5" Type="http://schemas.openxmlformats.org/officeDocument/2006/relationships/image" Target="../media/image8.emf"/><Relationship Id="rId4" Type="http://schemas.openxmlformats.org/officeDocument/2006/relationships/oleObject" Target="../embeddings/oleObject6.bin"/></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C9298-2E79-4712-AAA3-E02F996CB305}"/>
              </a:ext>
            </a:extLst>
          </p:cNvPr>
          <p:cNvSpPr>
            <a:spLocks noGrp="1"/>
          </p:cNvSpPr>
          <p:nvPr>
            <p:ph type="ctrTitle"/>
          </p:nvPr>
        </p:nvSpPr>
        <p:spPr/>
        <p:txBody>
          <a:bodyPr>
            <a:normAutofit fontScale="90000"/>
          </a:bodyPr>
          <a:lstStyle/>
          <a:p>
            <a:r>
              <a:rPr lang="en-US" sz="9600" dirty="0"/>
              <a:t>CREP</a:t>
            </a:r>
          </a:p>
        </p:txBody>
      </p:sp>
      <p:sp>
        <p:nvSpPr>
          <p:cNvPr id="3" name="Subtitle 2">
            <a:extLst>
              <a:ext uri="{FF2B5EF4-FFF2-40B4-BE49-F238E27FC236}">
                <a16:creationId xmlns:a16="http://schemas.microsoft.com/office/drawing/2014/main" id="{623A68FF-9822-4C6B-A1EA-F06828CC569C}"/>
              </a:ext>
            </a:extLst>
          </p:cNvPr>
          <p:cNvSpPr>
            <a:spLocks noGrp="1"/>
          </p:cNvSpPr>
          <p:nvPr>
            <p:ph type="subTitle" idx="1"/>
          </p:nvPr>
        </p:nvSpPr>
        <p:spPr/>
        <p:txBody>
          <a:bodyPr/>
          <a:lstStyle/>
          <a:p>
            <a:r>
              <a:rPr lang="en-US" dirty="0"/>
              <a:t>RRWCD</a:t>
            </a:r>
          </a:p>
        </p:txBody>
      </p:sp>
    </p:spTree>
    <p:extLst>
      <p:ext uri="{BB962C8B-B14F-4D97-AF65-F5344CB8AC3E}">
        <p14:creationId xmlns:p14="http://schemas.microsoft.com/office/powerpoint/2010/main" val="658210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0283E90-6B06-4938-9254-6FFDF3775F46}"/>
              </a:ext>
            </a:extLst>
          </p:cNvPr>
          <p:cNvGraphicFramePr>
            <a:graphicFrameLocks noGrp="1"/>
          </p:cNvGraphicFramePr>
          <p:nvPr>
            <p:ph idx="1"/>
            <p:extLst>
              <p:ext uri="{D42A27DB-BD31-4B8C-83A1-F6EECF244321}">
                <p14:modId xmlns:p14="http://schemas.microsoft.com/office/powerpoint/2010/main" val="3086681331"/>
              </p:ext>
            </p:extLst>
          </p:nvPr>
        </p:nvGraphicFramePr>
        <p:xfrm>
          <a:off x="269631" y="244641"/>
          <a:ext cx="11652738" cy="6368717"/>
        </p:xfrm>
        <a:graphic>
          <a:graphicData uri="http://schemas.openxmlformats.org/drawingml/2006/table">
            <a:tbl>
              <a:tblPr firstRow="1" firstCol="1" bandRow="1">
                <a:tableStyleId>{5C22544A-7EE6-4342-B048-85BDC9FD1C3A}</a:tableStyleId>
              </a:tblPr>
              <a:tblGrid>
                <a:gridCol w="356915">
                  <a:extLst>
                    <a:ext uri="{9D8B030D-6E8A-4147-A177-3AD203B41FA5}">
                      <a16:colId xmlns:a16="http://schemas.microsoft.com/office/drawing/2014/main" val="784892614"/>
                    </a:ext>
                  </a:extLst>
                </a:gridCol>
                <a:gridCol w="1868937">
                  <a:extLst>
                    <a:ext uri="{9D8B030D-6E8A-4147-A177-3AD203B41FA5}">
                      <a16:colId xmlns:a16="http://schemas.microsoft.com/office/drawing/2014/main" val="1891524040"/>
                    </a:ext>
                  </a:extLst>
                </a:gridCol>
                <a:gridCol w="1736987">
                  <a:extLst>
                    <a:ext uri="{9D8B030D-6E8A-4147-A177-3AD203B41FA5}">
                      <a16:colId xmlns:a16="http://schemas.microsoft.com/office/drawing/2014/main" val="1399491320"/>
                    </a:ext>
                  </a:extLst>
                </a:gridCol>
                <a:gridCol w="1752129">
                  <a:extLst>
                    <a:ext uri="{9D8B030D-6E8A-4147-A177-3AD203B41FA5}">
                      <a16:colId xmlns:a16="http://schemas.microsoft.com/office/drawing/2014/main" val="3410824019"/>
                    </a:ext>
                  </a:extLst>
                </a:gridCol>
                <a:gridCol w="1942484">
                  <a:extLst>
                    <a:ext uri="{9D8B030D-6E8A-4147-A177-3AD203B41FA5}">
                      <a16:colId xmlns:a16="http://schemas.microsoft.com/office/drawing/2014/main" val="624009392"/>
                    </a:ext>
                  </a:extLst>
                </a:gridCol>
                <a:gridCol w="1752129">
                  <a:extLst>
                    <a:ext uri="{9D8B030D-6E8A-4147-A177-3AD203B41FA5}">
                      <a16:colId xmlns:a16="http://schemas.microsoft.com/office/drawing/2014/main" val="1079894198"/>
                    </a:ext>
                  </a:extLst>
                </a:gridCol>
                <a:gridCol w="2243157">
                  <a:extLst>
                    <a:ext uri="{9D8B030D-6E8A-4147-A177-3AD203B41FA5}">
                      <a16:colId xmlns:a16="http://schemas.microsoft.com/office/drawing/2014/main" val="1205365456"/>
                    </a:ext>
                  </a:extLst>
                </a:gridCol>
              </a:tblGrid>
              <a:tr h="428422">
                <a:tc>
                  <a:txBody>
                    <a:bodyPr/>
                    <a:lstStyle/>
                    <a:p>
                      <a:pPr algn="l"/>
                      <a:endParaRPr lang="en-US" sz="1100">
                        <a:effectLst/>
                        <a:latin typeface="Calibri" panose="020F0502020204030204" pitchFamily="34" charset="0"/>
                        <a:cs typeface="Times New Roman" panose="02020603050405020304" pitchFamily="18" charset="0"/>
                      </a:endParaRPr>
                    </a:p>
                  </a:txBody>
                  <a:tcPr marL="73025" marR="73025" marT="0" marB="0" anchor="b"/>
                </a:tc>
                <a:tc>
                  <a:txBody>
                    <a:bodyPr/>
                    <a:lstStyle/>
                    <a:p>
                      <a:pPr algn="l"/>
                      <a:endParaRPr lang="en-US" sz="1100" dirty="0">
                        <a:effectLst/>
                        <a:latin typeface="Calibri" panose="020F0502020204030204" pitchFamily="34" charset="0"/>
                        <a:cs typeface="Times New Roman" panose="02020603050405020304" pitchFamily="18" charset="0"/>
                      </a:endParaRPr>
                    </a:p>
                  </a:txBody>
                  <a:tcPr marL="73025" marR="73025" marT="0" marB="0" anchor="b"/>
                </a:tc>
                <a:tc>
                  <a:txBody>
                    <a:bodyPr/>
                    <a:lstStyle/>
                    <a:p>
                      <a:pPr marL="0" marR="0" algn="ctr">
                        <a:spcBef>
                          <a:spcPts val="0"/>
                        </a:spcBef>
                        <a:spcAft>
                          <a:spcPts val="0"/>
                        </a:spcAft>
                      </a:pPr>
                      <a:r>
                        <a:rPr lang="en-US" sz="1200" u="sng">
                          <a:effectLst/>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ctr">
                        <a:spcBef>
                          <a:spcPts val="0"/>
                        </a:spcBef>
                        <a:spcAft>
                          <a:spcPts val="0"/>
                        </a:spcAft>
                      </a:pPr>
                      <a:r>
                        <a:rPr lang="en-US" sz="1200" u="sng">
                          <a:effectLst/>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ctr">
                        <a:spcBef>
                          <a:spcPts val="0"/>
                        </a:spcBef>
                        <a:spcAft>
                          <a:spcPts val="0"/>
                        </a:spcAft>
                      </a:pPr>
                      <a:r>
                        <a:rPr lang="en-US" sz="1200" u="sng">
                          <a:effectLst/>
                        </a:rPr>
                        <a:t>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ctr">
                        <a:spcBef>
                          <a:spcPts val="0"/>
                        </a:spcBef>
                        <a:spcAft>
                          <a:spcPts val="0"/>
                        </a:spcAft>
                      </a:pPr>
                      <a:r>
                        <a:rPr lang="en-US" sz="1200" u="sng">
                          <a:effectLst/>
                        </a:rPr>
                        <a:t>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ctr">
                        <a:spcBef>
                          <a:spcPts val="0"/>
                        </a:spcBef>
                        <a:spcAft>
                          <a:spcPts val="0"/>
                        </a:spcAft>
                      </a:pPr>
                      <a:r>
                        <a:rPr lang="en-US" sz="1200" u="sng">
                          <a:effectLst/>
                        </a:rPr>
                        <a:t>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extLst>
                  <a:ext uri="{0D108BD9-81ED-4DB2-BD59-A6C34878D82A}">
                    <a16:rowId xmlns:a16="http://schemas.microsoft.com/office/drawing/2014/main" val="1699269341"/>
                  </a:ext>
                </a:extLst>
              </a:tr>
              <a:tr h="1223188">
                <a:tc>
                  <a:txBody>
                    <a:bodyPr/>
                    <a:lstStyle/>
                    <a:p>
                      <a:pPr algn="l"/>
                      <a:endParaRPr lang="en-US" sz="1100">
                        <a:effectLst/>
                        <a:latin typeface="Calibri" panose="020F0502020204030204" pitchFamily="34" charset="0"/>
                        <a:cs typeface="Times New Roman" panose="02020603050405020304" pitchFamily="18" charset="0"/>
                      </a:endParaRPr>
                    </a:p>
                  </a:txBody>
                  <a:tcPr marL="73025" marR="73025" marT="0" marB="0" anchor="b"/>
                </a:tc>
                <a:tc>
                  <a:txBody>
                    <a:bodyPr/>
                    <a:lstStyle/>
                    <a:p>
                      <a:pPr algn="l"/>
                      <a:endParaRPr lang="en-US" sz="1100">
                        <a:effectLst/>
                        <a:latin typeface="Calibri" panose="020F0502020204030204" pitchFamily="34" charset="0"/>
                        <a:cs typeface="Times New Roman" panose="02020603050405020304" pitchFamily="18" charset="0"/>
                      </a:endParaRPr>
                    </a:p>
                  </a:txBody>
                  <a:tcPr marL="73025" marR="73025" marT="0" marB="0" anchor="b"/>
                </a:tc>
                <a:tc>
                  <a:txBody>
                    <a:bodyPr/>
                    <a:lstStyle/>
                    <a:p>
                      <a:pPr marL="0" marR="0" algn="ctr">
                        <a:spcBef>
                          <a:spcPts val="0"/>
                        </a:spcBef>
                        <a:spcAft>
                          <a:spcPts val="0"/>
                        </a:spcAft>
                      </a:pPr>
                      <a:r>
                        <a:rPr lang="en-US" sz="1800" dirty="0">
                          <a:effectLst/>
                        </a:rPr>
                        <a:t>Surface Water entire RRWCD area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ctr">
                        <a:spcBef>
                          <a:spcPts val="0"/>
                        </a:spcBef>
                        <a:spcAft>
                          <a:spcPts val="0"/>
                        </a:spcAft>
                      </a:pPr>
                      <a:r>
                        <a:rPr lang="en-US" sz="1800" dirty="0">
                          <a:effectLst/>
                        </a:rPr>
                        <a:t>&lt; 1 mile South Fork </a:t>
                      </a:r>
                    </a:p>
                    <a:p>
                      <a:pPr marL="0" marR="0" algn="ctr">
                        <a:spcBef>
                          <a:spcPts val="0"/>
                        </a:spcBef>
                        <a:spcAft>
                          <a:spcPts val="0"/>
                        </a:spcAft>
                      </a:pPr>
                      <a:r>
                        <a:rPr lang="en-US" sz="1800" dirty="0">
                          <a:effectLst/>
                        </a:rPr>
                        <a:t>&amp; INSIDE Focus Zone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ctr">
                        <a:spcBef>
                          <a:spcPts val="0"/>
                        </a:spcBef>
                        <a:spcAft>
                          <a:spcPts val="0"/>
                        </a:spcAft>
                      </a:pPr>
                      <a:r>
                        <a:rPr lang="en-US" sz="1800" dirty="0">
                          <a:effectLst/>
                        </a:rPr>
                        <a:t>&gt; 1 mile South Fork </a:t>
                      </a:r>
                    </a:p>
                    <a:p>
                      <a:pPr marL="0" marR="0" algn="ctr">
                        <a:spcBef>
                          <a:spcPts val="0"/>
                        </a:spcBef>
                        <a:spcAft>
                          <a:spcPts val="0"/>
                        </a:spcAft>
                      </a:pPr>
                      <a:r>
                        <a:rPr lang="en-US" sz="1800" dirty="0">
                          <a:effectLst/>
                        </a:rPr>
                        <a:t>  &amp; within South Fork   Focus Zone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ctr">
                        <a:spcBef>
                          <a:spcPts val="0"/>
                        </a:spcBef>
                        <a:spcAft>
                          <a:spcPts val="0"/>
                        </a:spcAft>
                      </a:pPr>
                      <a:r>
                        <a:rPr lang="en-US" sz="1800" dirty="0">
                          <a:effectLst/>
                        </a:rPr>
                        <a:t>&lt; 1 mile North Fork &amp; Arikaree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ctr">
                        <a:spcBef>
                          <a:spcPts val="0"/>
                        </a:spcBef>
                        <a:spcAft>
                          <a:spcPts val="0"/>
                        </a:spcAft>
                      </a:pPr>
                      <a:r>
                        <a:rPr lang="en-US" sz="1800" dirty="0">
                          <a:effectLst/>
                        </a:rPr>
                        <a:t>&gt; 1 mile North Fork, Arikaree - Not in SF Focus Zone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extLst>
                  <a:ext uri="{0D108BD9-81ED-4DB2-BD59-A6C34878D82A}">
                    <a16:rowId xmlns:a16="http://schemas.microsoft.com/office/drawing/2014/main" val="105942374"/>
                  </a:ext>
                </a:extLst>
              </a:tr>
              <a:tr h="785441">
                <a:tc>
                  <a:txBody>
                    <a:bodyPr/>
                    <a:lstStyle/>
                    <a:p>
                      <a:pPr algn="l"/>
                      <a:endParaRPr lang="en-US" sz="1100">
                        <a:effectLst/>
                        <a:latin typeface="Calibri" panose="020F0502020204030204" pitchFamily="34" charset="0"/>
                        <a:cs typeface="Times New Roman" panose="02020603050405020304" pitchFamily="18" charset="0"/>
                      </a:endParaRPr>
                    </a:p>
                  </a:txBody>
                  <a:tcPr marL="73025" marR="73025" marT="0" marB="0" anchor="b"/>
                </a:tc>
                <a:tc>
                  <a:txBody>
                    <a:bodyPr/>
                    <a:lstStyle/>
                    <a:p>
                      <a:pPr marL="0" marR="0" algn="l">
                        <a:spcBef>
                          <a:spcPts val="0"/>
                        </a:spcBef>
                        <a:spcAft>
                          <a:spcPts val="0"/>
                        </a:spcAft>
                      </a:pPr>
                      <a:r>
                        <a:rPr lang="en-US" sz="1600" dirty="0">
                          <a:effectLst/>
                        </a:rPr>
                        <a:t>FSA Grass Install Cost Share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extLst>
                  <a:ext uri="{0D108BD9-81ED-4DB2-BD59-A6C34878D82A}">
                    <a16:rowId xmlns:a16="http://schemas.microsoft.com/office/drawing/2014/main" val="2571039208"/>
                  </a:ext>
                </a:extLst>
              </a:tr>
              <a:tr h="446273">
                <a:tc>
                  <a:txBody>
                    <a:bodyPr/>
                    <a:lstStyle/>
                    <a:p>
                      <a:pPr marL="0" marR="0" algn="r">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gridSpan="6">
                  <a:txBody>
                    <a:bodyPr/>
                    <a:lstStyle/>
                    <a:p>
                      <a:pPr marL="0" marR="0" algn="ctr">
                        <a:spcBef>
                          <a:spcPts val="0"/>
                        </a:spcBef>
                        <a:spcAft>
                          <a:spcPts val="0"/>
                        </a:spcAft>
                      </a:pPr>
                      <a:r>
                        <a:rPr lang="en-US" sz="2400" dirty="0">
                          <a:effectLst/>
                        </a:rPr>
                        <a:t>Payment per acre per year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53556929"/>
                  </a:ext>
                </a:extLst>
              </a:tr>
              <a:tr h="446273">
                <a:tc>
                  <a:txBody>
                    <a:bodyPr/>
                    <a:lstStyle/>
                    <a:p>
                      <a:pPr algn="l"/>
                      <a:endParaRPr lang="en-US" sz="1100">
                        <a:effectLst/>
                        <a:latin typeface="Calibri" panose="020F0502020204030204" pitchFamily="34" charset="0"/>
                        <a:cs typeface="Times New Roman" panose="02020603050405020304" pitchFamily="18" charset="0"/>
                      </a:endParaRPr>
                    </a:p>
                  </a:txBody>
                  <a:tcPr marL="73025" marR="73025" marT="0" marB="0" anchor="b"/>
                </a:tc>
                <a:tc>
                  <a:txBody>
                    <a:bodyPr/>
                    <a:lstStyle/>
                    <a:p>
                      <a:pPr marL="0" marR="0" algn="l">
                        <a:spcBef>
                          <a:spcPts val="0"/>
                        </a:spcBef>
                        <a:spcAft>
                          <a:spcPts val="0"/>
                        </a:spcAft>
                      </a:pPr>
                      <a:r>
                        <a:rPr lang="en-US" sz="1600">
                          <a:effectLst/>
                        </a:rPr>
                        <a:t>FSA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dirty="0">
                          <a:effectLst/>
                        </a:rPr>
                        <a:t>$180.00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dirty="0">
                          <a:effectLst/>
                        </a:rPr>
                        <a:t>$180.00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dirty="0">
                          <a:effectLst/>
                        </a:rPr>
                        <a:t>$180.00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$180.00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$180.00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extLst>
                  <a:ext uri="{0D108BD9-81ED-4DB2-BD59-A6C34878D82A}">
                    <a16:rowId xmlns:a16="http://schemas.microsoft.com/office/drawing/2014/main" val="1681477342"/>
                  </a:ext>
                </a:extLst>
              </a:tr>
              <a:tr h="446273">
                <a:tc>
                  <a:txBody>
                    <a:bodyPr/>
                    <a:lstStyle/>
                    <a:p>
                      <a:pPr algn="l"/>
                      <a:endParaRPr lang="en-US" sz="1100">
                        <a:effectLst/>
                        <a:latin typeface="Calibri" panose="020F0502020204030204" pitchFamily="34" charset="0"/>
                        <a:cs typeface="Times New Roman" panose="02020603050405020304" pitchFamily="18" charset="0"/>
                      </a:endParaRPr>
                    </a:p>
                  </a:txBody>
                  <a:tcPr marL="73025" marR="73025" marT="0" marB="0" anchor="b"/>
                </a:tc>
                <a:tc>
                  <a:txBody>
                    <a:bodyPr/>
                    <a:lstStyle/>
                    <a:p>
                      <a:pPr marL="0" marR="0" algn="l">
                        <a:spcBef>
                          <a:spcPts val="0"/>
                        </a:spcBef>
                        <a:spcAft>
                          <a:spcPts val="0"/>
                        </a:spcAft>
                      </a:pPr>
                      <a:r>
                        <a:rPr lang="en-US" sz="1600">
                          <a:effectLst/>
                        </a:rPr>
                        <a:t>RRWCD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$300.00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dirty="0">
                          <a:effectLst/>
                        </a:rPr>
                        <a:t>$55.00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$35.00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$20.00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$6.00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extLst>
                  <a:ext uri="{0D108BD9-81ED-4DB2-BD59-A6C34878D82A}">
                    <a16:rowId xmlns:a16="http://schemas.microsoft.com/office/drawing/2014/main" val="2689094099"/>
                  </a:ext>
                </a:extLst>
              </a:tr>
              <a:tr h="446273">
                <a:tc>
                  <a:txBody>
                    <a:bodyPr/>
                    <a:lstStyle/>
                    <a:p>
                      <a:pPr algn="l"/>
                      <a:endParaRPr lang="en-US" sz="1100">
                        <a:effectLst/>
                        <a:latin typeface="Calibri" panose="020F0502020204030204" pitchFamily="34" charset="0"/>
                        <a:cs typeface="Times New Roman" panose="02020603050405020304" pitchFamily="18" charset="0"/>
                      </a:endParaRPr>
                    </a:p>
                  </a:txBody>
                  <a:tcPr marL="73025" marR="73025" marT="0" marB="0" anchor="b"/>
                </a:tc>
                <a:tc gridSpan="6">
                  <a:txBody>
                    <a:bodyPr/>
                    <a:lstStyle/>
                    <a:p>
                      <a:pPr marL="0" marR="0" algn="ctr">
                        <a:spcBef>
                          <a:spcPts val="0"/>
                        </a:spcBef>
                        <a:spcAft>
                          <a:spcPts val="0"/>
                        </a:spcAft>
                      </a:pPr>
                      <a:r>
                        <a:rPr lang="en-US" sz="2400" dirty="0">
                          <a:effectLst/>
                        </a:rPr>
                        <a:t>Total paid per acre for 15-year CREP contract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47595258"/>
                  </a:ext>
                </a:extLst>
              </a:tr>
              <a:tr h="446273">
                <a:tc>
                  <a:txBody>
                    <a:bodyPr/>
                    <a:lstStyle/>
                    <a:p>
                      <a:pPr algn="l"/>
                      <a:endParaRPr lang="en-US" sz="1100">
                        <a:effectLst/>
                        <a:latin typeface="Calibri" panose="020F0502020204030204" pitchFamily="34" charset="0"/>
                        <a:cs typeface="Times New Roman" panose="02020603050405020304" pitchFamily="18" charset="0"/>
                      </a:endParaRPr>
                    </a:p>
                  </a:txBody>
                  <a:tcPr marL="73025" marR="73025" marT="0" marB="0" anchor="b"/>
                </a:tc>
                <a:tc>
                  <a:txBody>
                    <a:bodyPr/>
                    <a:lstStyle/>
                    <a:p>
                      <a:pPr marL="0" marR="0" algn="l">
                        <a:spcBef>
                          <a:spcPts val="0"/>
                        </a:spcBef>
                        <a:spcAft>
                          <a:spcPts val="0"/>
                        </a:spcAft>
                      </a:pPr>
                      <a:r>
                        <a:rPr lang="en-US" sz="1600">
                          <a:effectLst/>
                        </a:rPr>
                        <a:t>Total FSA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$2,700.00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$2,700.00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dirty="0">
                          <a:effectLst/>
                        </a:rPr>
                        <a:t>$2,700.00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$2,700.00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$2,700.00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extLst>
                  <a:ext uri="{0D108BD9-81ED-4DB2-BD59-A6C34878D82A}">
                    <a16:rowId xmlns:a16="http://schemas.microsoft.com/office/drawing/2014/main" val="2650623022"/>
                  </a:ext>
                </a:extLst>
              </a:tr>
              <a:tr h="468587">
                <a:tc>
                  <a:txBody>
                    <a:bodyPr/>
                    <a:lstStyle/>
                    <a:p>
                      <a:pPr algn="l"/>
                      <a:endParaRPr lang="en-US" sz="1100">
                        <a:effectLst/>
                        <a:latin typeface="Calibri" panose="020F0502020204030204" pitchFamily="34" charset="0"/>
                        <a:cs typeface="Times New Roman" panose="02020603050405020304" pitchFamily="18" charset="0"/>
                      </a:endParaRPr>
                    </a:p>
                  </a:txBody>
                  <a:tcPr marL="73025" marR="73025" marT="0" marB="0" anchor="b"/>
                </a:tc>
                <a:tc>
                  <a:txBody>
                    <a:bodyPr/>
                    <a:lstStyle/>
                    <a:p>
                      <a:pPr marL="0" marR="0" algn="l">
                        <a:spcBef>
                          <a:spcPts val="0"/>
                        </a:spcBef>
                        <a:spcAft>
                          <a:spcPts val="0"/>
                        </a:spcAft>
                      </a:pPr>
                      <a:r>
                        <a:rPr lang="en-US" sz="1600">
                          <a:effectLst/>
                        </a:rPr>
                        <a:t>Total RRWCD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$4,500.00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$825.00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$525.00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dirty="0">
                          <a:effectLst/>
                        </a:rPr>
                        <a:t>$300.00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$90.00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extLst>
                  <a:ext uri="{0D108BD9-81ED-4DB2-BD59-A6C34878D82A}">
                    <a16:rowId xmlns:a16="http://schemas.microsoft.com/office/drawing/2014/main" val="42813677"/>
                  </a:ext>
                </a:extLst>
              </a:tr>
              <a:tr h="785441">
                <a:tc>
                  <a:txBody>
                    <a:bodyPr/>
                    <a:lstStyle/>
                    <a:p>
                      <a:pPr algn="l"/>
                      <a:endParaRPr lang="en-US" sz="1100">
                        <a:effectLst/>
                        <a:latin typeface="Calibri" panose="020F0502020204030204" pitchFamily="34" charset="0"/>
                        <a:cs typeface="Times New Roman" panose="02020603050405020304" pitchFamily="18" charset="0"/>
                      </a:endParaRPr>
                    </a:p>
                  </a:txBody>
                  <a:tcPr marL="73025" marR="73025" marT="0" marB="0" anchor="b"/>
                </a:tc>
                <a:tc>
                  <a:txBody>
                    <a:bodyPr/>
                    <a:lstStyle/>
                    <a:p>
                      <a:pPr marL="0" marR="0" algn="l">
                        <a:spcBef>
                          <a:spcPts val="0"/>
                        </a:spcBef>
                        <a:spcAft>
                          <a:spcPts val="0"/>
                        </a:spcAft>
                      </a:pPr>
                      <a:r>
                        <a:rPr lang="en-US" sz="1600">
                          <a:effectLst/>
                        </a:rPr>
                        <a:t>Total $ to Producer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$7,200.00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$3,525.00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dirty="0">
                          <a:effectLst/>
                        </a:rPr>
                        <a:t>$3,225.00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a:effectLst/>
                        </a:rPr>
                        <a:t>$3,000.00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tc>
                  <a:txBody>
                    <a:bodyPr/>
                    <a:lstStyle/>
                    <a:p>
                      <a:pPr marL="0" marR="0" algn="r">
                        <a:spcBef>
                          <a:spcPts val="0"/>
                        </a:spcBef>
                        <a:spcAft>
                          <a:spcPts val="0"/>
                        </a:spcAft>
                      </a:pPr>
                      <a:r>
                        <a:rPr lang="en-US" sz="1600" dirty="0">
                          <a:effectLst/>
                        </a:rPr>
                        <a:t>$2,790.00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nchor="b"/>
                </a:tc>
                <a:extLst>
                  <a:ext uri="{0D108BD9-81ED-4DB2-BD59-A6C34878D82A}">
                    <a16:rowId xmlns:a16="http://schemas.microsoft.com/office/drawing/2014/main" val="3686265882"/>
                  </a:ext>
                </a:extLst>
              </a:tr>
              <a:tr h="446273">
                <a:tc>
                  <a:txBody>
                    <a:bodyPr/>
                    <a:lstStyle/>
                    <a:p>
                      <a:pPr algn="l"/>
                      <a:endParaRPr lang="en-US" sz="1100">
                        <a:effectLst/>
                        <a:latin typeface="Calibri" panose="020F0502020204030204" pitchFamily="34" charset="0"/>
                        <a:cs typeface="Times New Roman" panose="02020603050405020304" pitchFamily="18" charset="0"/>
                      </a:endParaRPr>
                    </a:p>
                  </a:txBody>
                  <a:tcPr marL="73025" marR="73025" marT="0" marB="0" anchor="b"/>
                </a:tc>
                <a:tc>
                  <a:txBody>
                    <a:bodyPr/>
                    <a:lstStyle/>
                    <a:p>
                      <a:pPr marL="0" marR="0" algn="l">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a:txBody>
                    <a:bodyPr/>
                    <a:lstStyle/>
                    <a:p>
                      <a:pPr marL="0" marR="0" algn="l">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tc>
                <a:tc gridSpan="4">
                  <a:txBody>
                    <a:bodyPr/>
                    <a:lstStyle/>
                    <a:p>
                      <a:pPr marL="0" marR="0" algn="l">
                        <a:spcBef>
                          <a:spcPts val="0"/>
                        </a:spcBef>
                        <a:spcAft>
                          <a:spcPts val="0"/>
                        </a:spcAft>
                      </a:pPr>
                      <a:r>
                        <a:rPr lang="en-US" sz="1100" dirty="0">
                          <a:effectLst/>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21820017"/>
                  </a:ext>
                </a:extLst>
              </a:tr>
            </a:tbl>
          </a:graphicData>
        </a:graphic>
      </p:graphicFrame>
    </p:spTree>
    <p:extLst>
      <p:ext uri="{BB962C8B-B14F-4D97-AF65-F5344CB8AC3E}">
        <p14:creationId xmlns:p14="http://schemas.microsoft.com/office/powerpoint/2010/main" val="3282517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A6089599-52A4-441A-AED0-357D881DC611}"/>
              </a:ext>
            </a:extLst>
          </p:cNvPr>
          <p:cNvGraphicFramePr>
            <a:graphicFrameLocks noChangeAspect="1"/>
          </p:cNvGraphicFramePr>
          <p:nvPr>
            <p:extLst>
              <p:ext uri="{D42A27DB-BD31-4B8C-83A1-F6EECF244321}">
                <p14:modId xmlns:p14="http://schemas.microsoft.com/office/powerpoint/2010/main" val="606117078"/>
              </p:ext>
            </p:extLst>
          </p:nvPr>
        </p:nvGraphicFramePr>
        <p:xfrm>
          <a:off x="3395077" y="-85059"/>
          <a:ext cx="4834523" cy="7038752"/>
        </p:xfrm>
        <a:graphic>
          <a:graphicData uri="http://schemas.openxmlformats.org/presentationml/2006/ole">
            <mc:AlternateContent xmlns:mc="http://schemas.openxmlformats.org/markup-compatibility/2006">
              <mc:Choice xmlns:v="urn:schemas-microsoft-com:vml" Requires="v">
                <p:oleObj spid="_x0000_s2061" name="Acrobat Document" r:id="rId4" imgW="5829257" imgH="7543568" progId="AcroExch.Document.DC">
                  <p:embed/>
                </p:oleObj>
              </mc:Choice>
              <mc:Fallback>
                <p:oleObj name="Acrobat Document" r:id="rId4" imgW="5829257" imgH="7543568" progId="AcroExch.Document.DC">
                  <p:embed/>
                  <p:pic>
                    <p:nvPicPr>
                      <p:cNvPr id="0" name=""/>
                      <p:cNvPicPr/>
                      <p:nvPr/>
                    </p:nvPicPr>
                    <p:blipFill>
                      <a:blip r:embed="rId5"/>
                      <a:stretch>
                        <a:fillRect/>
                      </a:stretch>
                    </p:blipFill>
                    <p:spPr>
                      <a:xfrm>
                        <a:off x="3395077" y="-85059"/>
                        <a:ext cx="4834523" cy="7038752"/>
                      </a:xfrm>
                      <a:prstGeom prst="rect">
                        <a:avLst/>
                      </a:prstGeom>
                    </p:spPr>
                  </p:pic>
                </p:oleObj>
              </mc:Fallback>
            </mc:AlternateContent>
          </a:graphicData>
        </a:graphic>
      </p:graphicFrame>
    </p:spTree>
    <p:extLst>
      <p:ext uri="{BB962C8B-B14F-4D97-AF65-F5344CB8AC3E}">
        <p14:creationId xmlns:p14="http://schemas.microsoft.com/office/powerpoint/2010/main" val="452778984"/>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25A9-5B04-4F37-AA43-9E0A2FC2E0B1}"/>
              </a:ext>
            </a:extLst>
          </p:cNvPr>
          <p:cNvSpPr>
            <a:spLocks noGrp="1"/>
          </p:cNvSpPr>
          <p:nvPr>
            <p:ph type="title"/>
          </p:nvPr>
        </p:nvSpPr>
        <p:spPr>
          <a:xfrm>
            <a:off x="2231136" y="201294"/>
            <a:ext cx="7729728" cy="1188720"/>
          </a:xfrm>
        </p:spPr>
        <p:txBody>
          <a:bodyPr/>
          <a:lstStyle/>
          <a:p>
            <a:endParaRPr lang="en-US" dirty="0"/>
          </a:p>
        </p:txBody>
      </p:sp>
      <p:pic>
        <p:nvPicPr>
          <p:cNvPr id="5" name="Content Placeholder 4">
            <a:extLst>
              <a:ext uri="{FF2B5EF4-FFF2-40B4-BE49-F238E27FC236}">
                <a16:creationId xmlns:a16="http://schemas.microsoft.com/office/drawing/2014/main" id="{2B563061-B430-49FA-BFD1-7246720C3719}"/>
              </a:ext>
            </a:extLst>
          </p:cNvPr>
          <p:cNvPicPr>
            <a:picLocks noGrp="1" noChangeAspect="1"/>
          </p:cNvPicPr>
          <p:nvPr>
            <p:ph idx="1"/>
          </p:nvPr>
        </p:nvPicPr>
        <p:blipFill>
          <a:blip r:embed="rId4"/>
          <a:stretch>
            <a:fillRect/>
          </a:stretch>
        </p:blipFill>
        <p:spPr>
          <a:xfrm>
            <a:off x="253409" y="-1"/>
            <a:ext cx="11685181" cy="7219507"/>
          </a:xfrm>
          <a:prstGeom prst="rect">
            <a:avLst/>
          </a:prstGeom>
        </p:spPr>
      </p:pic>
    </p:spTree>
    <p:extLst>
      <p:ext uri="{BB962C8B-B14F-4D97-AF65-F5344CB8AC3E}">
        <p14:creationId xmlns:p14="http://schemas.microsoft.com/office/powerpoint/2010/main" val="139736048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25A9-5B04-4F37-AA43-9E0A2FC2E0B1}"/>
              </a:ext>
            </a:extLst>
          </p:cNvPr>
          <p:cNvSpPr>
            <a:spLocks noGrp="1"/>
          </p:cNvSpPr>
          <p:nvPr>
            <p:ph type="title"/>
          </p:nvPr>
        </p:nvSpPr>
        <p:spPr>
          <a:xfrm>
            <a:off x="2231136" y="201294"/>
            <a:ext cx="7729728" cy="1188720"/>
          </a:xfrm>
        </p:spPr>
        <p:txBody>
          <a:bodyPr/>
          <a:lstStyle/>
          <a:p>
            <a:endParaRPr lang="en-US" dirty="0"/>
          </a:p>
        </p:txBody>
      </p:sp>
      <p:sp>
        <p:nvSpPr>
          <p:cNvPr id="4" name="Content Placeholder 3">
            <a:extLst>
              <a:ext uri="{FF2B5EF4-FFF2-40B4-BE49-F238E27FC236}">
                <a16:creationId xmlns:a16="http://schemas.microsoft.com/office/drawing/2014/main" id="{AC60ACB8-416D-48C9-9D92-A729415416E8}"/>
              </a:ext>
            </a:extLst>
          </p:cNvPr>
          <p:cNvSpPr>
            <a:spLocks noGrp="1"/>
          </p:cNvSpPr>
          <p:nvPr>
            <p:ph idx="1"/>
          </p:nvPr>
        </p:nvSpPr>
        <p:spPr/>
        <p:txBody>
          <a:bodyPr/>
          <a:lstStyle/>
          <a:p>
            <a:endParaRPr lang="en-US" dirty="0"/>
          </a:p>
        </p:txBody>
      </p:sp>
      <p:graphicFrame>
        <p:nvGraphicFramePr>
          <p:cNvPr id="6" name="Object 5">
            <a:extLst>
              <a:ext uri="{FF2B5EF4-FFF2-40B4-BE49-F238E27FC236}">
                <a16:creationId xmlns:a16="http://schemas.microsoft.com/office/drawing/2014/main" id="{AD090DE1-096F-4E21-995B-7C464E863AAC}"/>
              </a:ext>
            </a:extLst>
          </p:cNvPr>
          <p:cNvGraphicFramePr>
            <a:graphicFrameLocks noChangeAspect="1"/>
          </p:cNvGraphicFramePr>
          <p:nvPr>
            <p:extLst>
              <p:ext uri="{D42A27DB-BD31-4B8C-83A1-F6EECF244321}">
                <p14:modId xmlns:p14="http://schemas.microsoft.com/office/powerpoint/2010/main" val="1416046701"/>
              </p:ext>
            </p:extLst>
          </p:nvPr>
        </p:nvGraphicFramePr>
        <p:xfrm>
          <a:off x="1417547" y="-265814"/>
          <a:ext cx="9356905" cy="7236663"/>
        </p:xfrm>
        <a:graphic>
          <a:graphicData uri="http://schemas.openxmlformats.org/presentationml/2006/ole">
            <mc:AlternateContent xmlns:mc="http://schemas.openxmlformats.org/markup-compatibility/2006">
              <mc:Choice xmlns:v="urn:schemas-microsoft-com:vml" Requires="v">
                <p:oleObj spid="_x0000_s1039" name="Acrobat Document" r:id="rId5" imgW="7543540" imgH="5829184" progId="AcroExch.Document.DC">
                  <p:embed/>
                </p:oleObj>
              </mc:Choice>
              <mc:Fallback>
                <p:oleObj name="Acrobat Document" r:id="rId5" imgW="7543540" imgH="5829184" progId="AcroExch.Document.DC">
                  <p:embed/>
                  <p:pic>
                    <p:nvPicPr>
                      <p:cNvPr id="0" name=""/>
                      <p:cNvPicPr/>
                      <p:nvPr/>
                    </p:nvPicPr>
                    <p:blipFill>
                      <a:blip r:embed="rId6"/>
                      <a:stretch>
                        <a:fillRect/>
                      </a:stretch>
                    </p:blipFill>
                    <p:spPr>
                      <a:xfrm>
                        <a:off x="1417547" y="-265814"/>
                        <a:ext cx="9356905" cy="7236663"/>
                      </a:xfrm>
                      <a:prstGeom prst="rect">
                        <a:avLst/>
                      </a:prstGeom>
                    </p:spPr>
                  </p:pic>
                </p:oleObj>
              </mc:Fallback>
            </mc:AlternateContent>
          </a:graphicData>
        </a:graphic>
      </p:graphicFrame>
    </p:spTree>
    <p:extLst>
      <p:ext uri="{BB962C8B-B14F-4D97-AF65-F5344CB8AC3E}">
        <p14:creationId xmlns:p14="http://schemas.microsoft.com/office/powerpoint/2010/main" val="360357324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050074"/>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EC5848-1FC8-45DC-8D0A-3D1EEBC9E1AF}"/>
              </a:ext>
            </a:extLst>
          </p:cNvPr>
          <p:cNvSpPr txBox="1"/>
          <p:nvPr/>
        </p:nvSpPr>
        <p:spPr>
          <a:xfrm>
            <a:off x="63387" y="2028825"/>
            <a:ext cx="12065226" cy="830997"/>
          </a:xfrm>
          <a:prstGeom prst="rect">
            <a:avLst/>
          </a:prstGeom>
          <a:noFill/>
        </p:spPr>
        <p:txBody>
          <a:bodyPr wrap="none" rtlCol="0">
            <a:spAutoFit/>
          </a:bodyPr>
          <a:lstStyle/>
          <a:p>
            <a:r>
              <a:rPr lang="en-US" sz="4800" dirty="0"/>
              <a:t>RRWCD vs. Republican River domain boundary</a:t>
            </a:r>
          </a:p>
        </p:txBody>
      </p:sp>
    </p:spTree>
    <p:extLst>
      <p:ext uri="{BB962C8B-B14F-4D97-AF65-F5344CB8AC3E}">
        <p14:creationId xmlns:p14="http://schemas.microsoft.com/office/powerpoint/2010/main" val="86817857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descr="A picture containing text, map&#10;&#10;Description automatically generated">
            <a:extLst>
              <a:ext uri="{FF2B5EF4-FFF2-40B4-BE49-F238E27FC236}">
                <a16:creationId xmlns:a16="http://schemas.microsoft.com/office/drawing/2014/main" id="{54D06045-1E2D-4562-ACCF-E8723C8B3744}"/>
              </a:ext>
            </a:extLst>
          </p:cNvPr>
          <p:cNvPicPr>
            <a:picLocks noChangeAspect="1"/>
          </p:cNvPicPr>
          <p:nvPr/>
        </p:nvPicPr>
        <p:blipFill rotWithShape="1">
          <a:blip r:embed="rId4"/>
          <a:srcRect r="888" b="-1"/>
          <a:stretch/>
        </p:blipFill>
        <p:spPr>
          <a:xfrm>
            <a:off x="95250" y="53576"/>
            <a:ext cx="12011025" cy="6756203"/>
          </a:xfrm>
          <a:prstGeom prst="rect">
            <a:avLst/>
          </a:prstGeom>
        </p:spPr>
      </p:pic>
    </p:spTree>
    <p:extLst>
      <p:ext uri="{BB962C8B-B14F-4D97-AF65-F5344CB8AC3E}">
        <p14:creationId xmlns:p14="http://schemas.microsoft.com/office/powerpoint/2010/main" val="3842911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map&#10;&#10;Description automatically generated">
            <a:extLst>
              <a:ext uri="{FF2B5EF4-FFF2-40B4-BE49-F238E27FC236}">
                <a16:creationId xmlns:a16="http://schemas.microsoft.com/office/drawing/2014/main" id="{95B93039-F929-4CFA-9BAA-7F8EF4A7DB1A}"/>
              </a:ext>
            </a:extLst>
          </p:cNvPr>
          <p:cNvPicPr>
            <a:picLocks noChangeAspect="1"/>
          </p:cNvPicPr>
          <p:nvPr/>
        </p:nvPicPr>
        <p:blipFill rotWithShape="1">
          <a:blip r:embed="rId3"/>
          <a:srcRect r="888" b="-1"/>
          <a:stretch/>
        </p:blipFill>
        <p:spPr>
          <a:xfrm>
            <a:off x="514350" y="650875"/>
            <a:ext cx="6348939" cy="3571279"/>
          </a:xfrm>
          <a:prstGeom prst="rect">
            <a:avLst/>
          </a:prstGeom>
        </p:spPr>
      </p:pic>
      <p:graphicFrame>
        <p:nvGraphicFramePr>
          <p:cNvPr id="3" name="Object 2">
            <a:extLst>
              <a:ext uri="{FF2B5EF4-FFF2-40B4-BE49-F238E27FC236}">
                <a16:creationId xmlns:a16="http://schemas.microsoft.com/office/drawing/2014/main" id="{91D87460-D1BE-45B6-94FC-DCAF3455EB01}"/>
              </a:ext>
            </a:extLst>
          </p:cNvPr>
          <p:cNvGraphicFramePr>
            <a:graphicFrameLocks noChangeAspect="1"/>
          </p:cNvGraphicFramePr>
          <p:nvPr>
            <p:extLst>
              <p:ext uri="{D42A27DB-BD31-4B8C-83A1-F6EECF244321}">
                <p14:modId xmlns:p14="http://schemas.microsoft.com/office/powerpoint/2010/main" val="1714733878"/>
              </p:ext>
            </p:extLst>
          </p:nvPr>
        </p:nvGraphicFramePr>
        <p:xfrm>
          <a:off x="7613650" y="650875"/>
          <a:ext cx="4064000" cy="5418138"/>
        </p:xfrm>
        <a:graphic>
          <a:graphicData uri="http://schemas.openxmlformats.org/presentationml/2006/ole">
            <mc:AlternateContent xmlns:mc="http://schemas.openxmlformats.org/markup-compatibility/2006">
              <mc:Choice xmlns:v="urn:schemas-microsoft-com:vml" Requires="v">
                <p:oleObj spid="_x0000_s7173" name="Acrobat Document" r:id="rId4" imgW="12344226" imgH="16459200" progId="AcroExch.Document.DC">
                  <p:embed/>
                </p:oleObj>
              </mc:Choice>
              <mc:Fallback>
                <p:oleObj name="Acrobat Document" r:id="rId4" imgW="12344226" imgH="16459200" progId="AcroExch.Document.DC">
                  <p:embed/>
                  <p:pic>
                    <p:nvPicPr>
                      <p:cNvPr id="0" name=""/>
                      <p:cNvPicPr/>
                      <p:nvPr/>
                    </p:nvPicPr>
                    <p:blipFill>
                      <a:blip r:embed="rId5"/>
                      <a:stretch>
                        <a:fillRect/>
                      </a:stretch>
                    </p:blipFill>
                    <p:spPr>
                      <a:xfrm>
                        <a:off x="7613650" y="650875"/>
                        <a:ext cx="4064000" cy="5418138"/>
                      </a:xfrm>
                      <a:prstGeom prst="rect">
                        <a:avLst/>
                      </a:prstGeom>
                    </p:spPr>
                  </p:pic>
                </p:oleObj>
              </mc:Fallback>
            </mc:AlternateContent>
          </a:graphicData>
        </a:graphic>
      </p:graphicFrame>
    </p:spTree>
    <p:extLst>
      <p:ext uri="{BB962C8B-B14F-4D97-AF65-F5344CB8AC3E}">
        <p14:creationId xmlns:p14="http://schemas.microsoft.com/office/powerpoint/2010/main" val="3301665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425682D-B3B2-4AED-BA0C-5E899412D6C1}"/>
              </a:ext>
            </a:extLst>
          </p:cNvPr>
          <p:cNvGraphicFramePr>
            <a:graphicFrameLocks noChangeAspect="1"/>
          </p:cNvGraphicFramePr>
          <p:nvPr>
            <p:extLst>
              <p:ext uri="{D42A27DB-BD31-4B8C-83A1-F6EECF244321}">
                <p14:modId xmlns:p14="http://schemas.microsoft.com/office/powerpoint/2010/main" val="2987452345"/>
              </p:ext>
            </p:extLst>
          </p:nvPr>
        </p:nvGraphicFramePr>
        <p:xfrm>
          <a:off x="3057524" y="0"/>
          <a:ext cx="5286375" cy="6858000"/>
        </p:xfrm>
        <a:graphic>
          <a:graphicData uri="http://schemas.openxmlformats.org/presentationml/2006/ole">
            <mc:AlternateContent xmlns:mc="http://schemas.openxmlformats.org/markup-compatibility/2006">
              <mc:Choice xmlns:v="urn:schemas-microsoft-com:vml" Requires="v">
                <p:oleObj spid="_x0000_s4103" name="Acrobat Document" r:id="rId4" imgW="5829257" imgH="7543568" progId="AcroExch.Document.DC">
                  <p:embed/>
                </p:oleObj>
              </mc:Choice>
              <mc:Fallback>
                <p:oleObj name="Acrobat Document" r:id="rId4" imgW="5829257" imgH="7543568" progId="AcroExch.Document.DC">
                  <p:embed/>
                  <p:pic>
                    <p:nvPicPr>
                      <p:cNvPr id="0" name=""/>
                      <p:cNvPicPr/>
                      <p:nvPr/>
                    </p:nvPicPr>
                    <p:blipFill>
                      <a:blip r:embed="rId5"/>
                      <a:stretch>
                        <a:fillRect/>
                      </a:stretch>
                    </p:blipFill>
                    <p:spPr>
                      <a:xfrm>
                        <a:off x="3057524" y="0"/>
                        <a:ext cx="5286375" cy="6858000"/>
                      </a:xfrm>
                      <a:prstGeom prst="rect">
                        <a:avLst/>
                      </a:prstGeom>
                    </p:spPr>
                  </p:pic>
                </p:oleObj>
              </mc:Fallback>
            </mc:AlternateContent>
          </a:graphicData>
        </a:graphic>
      </p:graphicFrame>
    </p:spTree>
    <p:extLst>
      <p:ext uri="{BB962C8B-B14F-4D97-AF65-F5344CB8AC3E}">
        <p14:creationId xmlns:p14="http://schemas.microsoft.com/office/powerpoint/2010/main" val="2390798205"/>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B735337-F44F-4B23-A8A2-65E9023AF8BD}"/>
              </a:ext>
            </a:extLst>
          </p:cNvPr>
          <p:cNvGraphicFramePr>
            <a:graphicFrameLocks noChangeAspect="1"/>
          </p:cNvGraphicFramePr>
          <p:nvPr>
            <p:extLst>
              <p:ext uri="{D42A27DB-BD31-4B8C-83A1-F6EECF244321}">
                <p14:modId xmlns:p14="http://schemas.microsoft.com/office/powerpoint/2010/main" val="516727839"/>
              </p:ext>
            </p:extLst>
          </p:nvPr>
        </p:nvGraphicFramePr>
        <p:xfrm>
          <a:off x="0" y="0"/>
          <a:ext cx="12192000" cy="6857999"/>
        </p:xfrm>
        <a:graphic>
          <a:graphicData uri="http://schemas.openxmlformats.org/presentationml/2006/ole">
            <mc:AlternateContent xmlns:mc="http://schemas.openxmlformats.org/markup-compatibility/2006">
              <mc:Choice xmlns:v="urn:schemas-microsoft-com:vml" Requires="v">
                <p:oleObj spid="_x0000_s5127" name="Acrobat Document" r:id="rId4" imgW="11658513" imgH="7543568" progId="AcroExch.Document.DC">
                  <p:embed/>
                </p:oleObj>
              </mc:Choice>
              <mc:Fallback>
                <p:oleObj name="Acrobat Document" r:id="rId4" imgW="11658513" imgH="7543568" progId="AcroExch.Document.DC">
                  <p:embed/>
                  <p:pic>
                    <p:nvPicPr>
                      <p:cNvPr id="0" name=""/>
                      <p:cNvPicPr/>
                      <p:nvPr/>
                    </p:nvPicPr>
                    <p:blipFill>
                      <a:blip r:embed="rId5"/>
                      <a:stretch>
                        <a:fillRect/>
                      </a:stretch>
                    </p:blipFill>
                    <p:spPr>
                      <a:xfrm>
                        <a:off x="0" y="0"/>
                        <a:ext cx="12192000" cy="6857999"/>
                      </a:xfrm>
                      <a:prstGeom prst="rect">
                        <a:avLst/>
                      </a:prstGeom>
                    </p:spPr>
                  </p:pic>
                </p:oleObj>
              </mc:Fallback>
            </mc:AlternateContent>
          </a:graphicData>
        </a:graphic>
      </p:graphicFrame>
    </p:spTree>
    <p:extLst>
      <p:ext uri="{BB962C8B-B14F-4D97-AF65-F5344CB8AC3E}">
        <p14:creationId xmlns:p14="http://schemas.microsoft.com/office/powerpoint/2010/main" val="1939062490"/>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25A9-5B04-4F37-AA43-9E0A2FC2E0B1}"/>
              </a:ext>
            </a:extLst>
          </p:cNvPr>
          <p:cNvSpPr>
            <a:spLocks noGrp="1"/>
          </p:cNvSpPr>
          <p:nvPr>
            <p:ph type="title"/>
          </p:nvPr>
        </p:nvSpPr>
        <p:spPr>
          <a:xfrm>
            <a:off x="2231136" y="201294"/>
            <a:ext cx="7729728" cy="1188720"/>
          </a:xfrm>
        </p:spPr>
        <p:txBody>
          <a:bodyPr/>
          <a:lstStyle/>
          <a:p>
            <a:r>
              <a:rPr lang="en-US" dirty="0"/>
              <a:t>CREP</a:t>
            </a:r>
          </a:p>
        </p:txBody>
      </p:sp>
      <p:sp>
        <p:nvSpPr>
          <p:cNvPr id="3" name="Content Placeholder 2">
            <a:extLst>
              <a:ext uri="{FF2B5EF4-FFF2-40B4-BE49-F238E27FC236}">
                <a16:creationId xmlns:a16="http://schemas.microsoft.com/office/drawing/2014/main" id="{E23E455D-52A3-416B-A8D7-B5924140257E}"/>
              </a:ext>
            </a:extLst>
          </p:cNvPr>
          <p:cNvSpPr>
            <a:spLocks noGrp="1"/>
          </p:cNvSpPr>
          <p:nvPr>
            <p:ph idx="1"/>
          </p:nvPr>
        </p:nvSpPr>
        <p:spPr>
          <a:xfrm>
            <a:off x="1551963" y="1585520"/>
            <a:ext cx="8892331" cy="4697834"/>
          </a:xfrm>
        </p:spPr>
        <p:txBody>
          <a:bodyPr>
            <a:normAutofit/>
          </a:bodyPr>
          <a:lstStyle/>
          <a:p>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Republican River </a:t>
            </a:r>
            <a:r>
              <a:rPr lang="en-US"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Conservation Reserve Enhancement Program (CREP)</a:t>
            </a:r>
            <a:r>
              <a:rPr lang="en-US"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is a Conservation Reserve Program (CRP) through the Farm Services Agency (FSA)</a:t>
            </a:r>
          </a:p>
          <a:p>
            <a:pPr lvl="1"/>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Water right is permanently retired, and a grass habitat is established on the land for the 15 years of the contract.  </a:t>
            </a:r>
          </a:p>
          <a:p>
            <a:pPr lvl="1"/>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applicant may apply up to 6 inches of water in the first 12 months of contract to establish vegetation.  After the grass habitat is approved by the NRCS, the water right for the well is cancelled. </a:t>
            </a:r>
          </a:p>
          <a:p>
            <a:pPr lvl="1"/>
            <a:r>
              <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The land may be used for grazing or dryland farming after the 15-year contract expires.</a:t>
            </a:r>
            <a:endParaRPr lang="en-US" sz="2000" dirty="0"/>
          </a:p>
        </p:txBody>
      </p:sp>
    </p:spTree>
    <p:extLst>
      <p:ext uri="{BB962C8B-B14F-4D97-AF65-F5344CB8AC3E}">
        <p14:creationId xmlns:p14="http://schemas.microsoft.com/office/powerpoint/2010/main" val="3375441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3B8F3E9-729B-430C-9F03-4BDDDCF06059}"/>
              </a:ext>
            </a:extLst>
          </p:cNvPr>
          <p:cNvGraphicFramePr>
            <a:graphicFrameLocks noChangeAspect="1"/>
          </p:cNvGraphicFramePr>
          <p:nvPr>
            <p:extLst>
              <p:ext uri="{D42A27DB-BD31-4B8C-83A1-F6EECF244321}">
                <p14:modId xmlns:p14="http://schemas.microsoft.com/office/powerpoint/2010/main" val="2537589197"/>
              </p:ext>
            </p:extLst>
          </p:nvPr>
        </p:nvGraphicFramePr>
        <p:xfrm>
          <a:off x="3086100" y="0"/>
          <a:ext cx="6019799" cy="6858000"/>
        </p:xfrm>
        <a:graphic>
          <a:graphicData uri="http://schemas.openxmlformats.org/presentationml/2006/ole">
            <mc:AlternateContent xmlns:mc="http://schemas.openxmlformats.org/markup-compatibility/2006">
              <mc:Choice xmlns:v="urn:schemas-microsoft-com:vml" Requires="v">
                <p:oleObj spid="_x0000_s6151" name="Acrobat Document" r:id="rId4" imgW="5829257" imgH="7543568" progId="AcroExch.Document.DC">
                  <p:embed/>
                </p:oleObj>
              </mc:Choice>
              <mc:Fallback>
                <p:oleObj name="Acrobat Document" r:id="rId4" imgW="5829257" imgH="7543568" progId="AcroExch.Document.DC">
                  <p:embed/>
                  <p:pic>
                    <p:nvPicPr>
                      <p:cNvPr id="0" name=""/>
                      <p:cNvPicPr/>
                      <p:nvPr/>
                    </p:nvPicPr>
                    <p:blipFill>
                      <a:blip r:embed="rId5"/>
                      <a:stretch>
                        <a:fillRect/>
                      </a:stretch>
                    </p:blipFill>
                    <p:spPr>
                      <a:xfrm>
                        <a:off x="3086100" y="0"/>
                        <a:ext cx="6019799" cy="6858000"/>
                      </a:xfrm>
                      <a:prstGeom prst="rect">
                        <a:avLst/>
                      </a:prstGeom>
                    </p:spPr>
                  </p:pic>
                </p:oleObj>
              </mc:Fallback>
            </mc:AlternateContent>
          </a:graphicData>
        </a:graphic>
      </p:graphicFrame>
    </p:spTree>
    <p:extLst>
      <p:ext uri="{BB962C8B-B14F-4D97-AF65-F5344CB8AC3E}">
        <p14:creationId xmlns:p14="http://schemas.microsoft.com/office/powerpoint/2010/main" val="78227906"/>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25A9-5B04-4F37-AA43-9E0A2FC2E0B1}"/>
              </a:ext>
            </a:extLst>
          </p:cNvPr>
          <p:cNvSpPr>
            <a:spLocks noGrp="1"/>
          </p:cNvSpPr>
          <p:nvPr>
            <p:ph type="title"/>
          </p:nvPr>
        </p:nvSpPr>
        <p:spPr>
          <a:xfrm>
            <a:off x="2231136" y="249420"/>
            <a:ext cx="7729728" cy="1188720"/>
          </a:xfrm>
        </p:spPr>
        <p:txBody>
          <a:bodyPr/>
          <a:lstStyle/>
          <a:p>
            <a:r>
              <a:rPr lang="en-US" dirty="0"/>
              <a:t>FSA Requirements</a:t>
            </a:r>
          </a:p>
        </p:txBody>
      </p:sp>
      <p:sp>
        <p:nvSpPr>
          <p:cNvPr id="3" name="Content Placeholder 2">
            <a:extLst>
              <a:ext uri="{FF2B5EF4-FFF2-40B4-BE49-F238E27FC236}">
                <a16:creationId xmlns:a16="http://schemas.microsoft.com/office/drawing/2014/main" id="{E23E455D-52A3-416B-A8D7-B5924140257E}"/>
              </a:ext>
            </a:extLst>
          </p:cNvPr>
          <p:cNvSpPr>
            <a:spLocks noGrp="1"/>
          </p:cNvSpPr>
          <p:nvPr>
            <p:ph idx="1"/>
          </p:nvPr>
        </p:nvSpPr>
        <p:spPr>
          <a:xfrm>
            <a:off x="1551963" y="1585520"/>
            <a:ext cx="8892331" cy="4697834"/>
          </a:xfrm>
        </p:spPr>
        <p:txBody>
          <a:bodyPr/>
          <a:lstStyle/>
          <a:p>
            <a:r>
              <a:rPr lang="en-US" sz="2800" dirty="0"/>
              <a:t>Start at the FSA office</a:t>
            </a:r>
          </a:p>
          <a:p>
            <a:r>
              <a:rPr lang="en-US" sz="2800" dirty="0"/>
              <a:t>The land being enrolled in the program must have been </a:t>
            </a:r>
          </a:p>
          <a:p>
            <a:pPr lvl="1"/>
            <a:r>
              <a:rPr lang="en-US" sz="2400" dirty="0"/>
              <a:t>Irrigated 4 out of the last 6 years  </a:t>
            </a:r>
          </a:p>
          <a:p>
            <a:pPr lvl="1"/>
            <a:r>
              <a:rPr lang="en-US" sz="2400" dirty="0"/>
              <a:t>Be within the RRWCD boundary</a:t>
            </a:r>
          </a:p>
          <a:p>
            <a:pPr lvl="1"/>
            <a:r>
              <a:rPr lang="en-US" sz="2400" dirty="0"/>
              <a:t>Be irrigated more than 6” per acre</a:t>
            </a:r>
          </a:p>
          <a:p>
            <a:pPr lvl="1"/>
            <a:r>
              <a:rPr lang="en-US" sz="2400" dirty="0"/>
              <a:t>Be owned by the applicant for more than one year.</a:t>
            </a:r>
          </a:p>
          <a:p>
            <a:endParaRPr lang="en-US" dirty="0"/>
          </a:p>
        </p:txBody>
      </p:sp>
    </p:spTree>
    <p:extLst>
      <p:ext uri="{BB962C8B-B14F-4D97-AF65-F5344CB8AC3E}">
        <p14:creationId xmlns:p14="http://schemas.microsoft.com/office/powerpoint/2010/main" val="2827829338"/>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25A9-5B04-4F37-AA43-9E0A2FC2E0B1}"/>
              </a:ext>
            </a:extLst>
          </p:cNvPr>
          <p:cNvSpPr>
            <a:spLocks noGrp="1"/>
          </p:cNvSpPr>
          <p:nvPr>
            <p:ph type="title"/>
          </p:nvPr>
        </p:nvSpPr>
        <p:spPr>
          <a:xfrm>
            <a:off x="2231136" y="201294"/>
            <a:ext cx="7729728" cy="1188720"/>
          </a:xfrm>
        </p:spPr>
        <p:txBody>
          <a:bodyPr/>
          <a:lstStyle/>
          <a:p>
            <a:r>
              <a:rPr lang="en-US" dirty="0"/>
              <a:t>RRWCD Required Documents</a:t>
            </a:r>
          </a:p>
        </p:txBody>
      </p:sp>
      <p:sp>
        <p:nvSpPr>
          <p:cNvPr id="3" name="Content Placeholder 2">
            <a:extLst>
              <a:ext uri="{FF2B5EF4-FFF2-40B4-BE49-F238E27FC236}">
                <a16:creationId xmlns:a16="http://schemas.microsoft.com/office/drawing/2014/main" id="{E23E455D-52A3-416B-A8D7-B5924140257E}"/>
              </a:ext>
            </a:extLst>
          </p:cNvPr>
          <p:cNvSpPr>
            <a:spLocks noGrp="1"/>
          </p:cNvSpPr>
          <p:nvPr>
            <p:ph idx="1"/>
          </p:nvPr>
        </p:nvSpPr>
        <p:spPr>
          <a:xfrm>
            <a:off x="1551963" y="1585520"/>
            <a:ext cx="8892331" cy="4815280"/>
          </a:xfrm>
        </p:spPr>
        <p:txBody>
          <a:bodyPr>
            <a:normAutofit/>
          </a:bodyPr>
          <a:lstStyle/>
          <a:p>
            <a:pPr marL="342900" lvl="0" indent="-342900">
              <a:buFont typeface="+mj-lt"/>
              <a:buAutoNum type="arabicPeriod"/>
            </a:pPr>
            <a:r>
              <a:rPr lang="en-US" sz="2000" dirty="0"/>
              <a:t>Copy of the well permit</a:t>
            </a:r>
          </a:p>
          <a:p>
            <a:pPr marL="342900" lvl="0" indent="-342900">
              <a:buFont typeface="+mj-lt"/>
              <a:buAutoNum type="arabicPeriod"/>
            </a:pPr>
            <a:r>
              <a:rPr lang="en-US" sz="2000" dirty="0"/>
              <a:t>Copy of the deed for the land where the well is located</a:t>
            </a:r>
          </a:p>
          <a:p>
            <a:pPr marL="342900" lvl="0" indent="-342900">
              <a:buFont typeface="+mj-lt"/>
              <a:buAutoNum type="arabicPeriod"/>
            </a:pPr>
            <a:r>
              <a:rPr lang="en-US" sz="2000" dirty="0"/>
              <a:t>If the applicant is a company/corporation the applicant must provide corporate paperwork showing the members of the company/corporation</a:t>
            </a:r>
          </a:p>
          <a:p>
            <a:pPr marL="342900" lvl="0" indent="-342900">
              <a:buFont typeface="+mj-lt"/>
              <a:buAutoNum type="arabicPeriod"/>
            </a:pPr>
            <a:r>
              <a:rPr lang="en-US" sz="2000" dirty="0"/>
              <a:t>Documentation authorizing the applicant the legal right to sign on behalf of another person or entity</a:t>
            </a:r>
          </a:p>
          <a:p>
            <a:pPr marL="342900" lvl="0" indent="-342900">
              <a:buFont typeface="+mj-lt"/>
              <a:buAutoNum type="arabicPeriod"/>
            </a:pPr>
            <a:r>
              <a:rPr lang="en-US" sz="2000" dirty="0"/>
              <a:t>The previous 6 years of FSA-578 forms and corresponding maps showing the acres certified as irrigated land by the well</a:t>
            </a:r>
          </a:p>
          <a:p>
            <a:pPr marL="342900" lvl="0" indent="-342900">
              <a:buFont typeface="+mj-lt"/>
              <a:buAutoNum type="arabicPeriod"/>
            </a:pPr>
            <a:r>
              <a:rPr lang="en-US" sz="2000" dirty="0"/>
              <a:t>Ownership and Encumbrance Memorandum from the abstract office for the land irrigated by the well</a:t>
            </a:r>
          </a:p>
          <a:p>
            <a:pPr marL="0" lvl="0" indent="0">
              <a:buNone/>
            </a:pPr>
            <a:endParaRPr lang="en-US" sz="2000" dirty="0"/>
          </a:p>
          <a:p>
            <a:pPr marL="0" lvl="0" indent="0">
              <a:buNone/>
            </a:pPr>
            <a:r>
              <a:rPr lang="en-US" sz="1800" dirty="0"/>
              <a:t>The RRWCD office will also request assessed irrigated acres from the County Assessor</a:t>
            </a:r>
          </a:p>
          <a:p>
            <a:endParaRPr lang="en-US" dirty="0"/>
          </a:p>
        </p:txBody>
      </p:sp>
    </p:spTree>
    <p:extLst>
      <p:ext uri="{BB962C8B-B14F-4D97-AF65-F5344CB8AC3E}">
        <p14:creationId xmlns:p14="http://schemas.microsoft.com/office/powerpoint/2010/main" val="2920994791"/>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25A9-5B04-4F37-AA43-9E0A2FC2E0B1}"/>
              </a:ext>
            </a:extLst>
          </p:cNvPr>
          <p:cNvSpPr>
            <a:spLocks noGrp="1"/>
          </p:cNvSpPr>
          <p:nvPr>
            <p:ph type="title"/>
          </p:nvPr>
        </p:nvSpPr>
        <p:spPr>
          <a:xfrm>
            <a:off x="2231136" y="201294"/>
            <a:ext cx="7729728" cy="1188720"/>
          </a:xfrm>
        </p:spPr>
        <p:txBody>
          <a:bodyPr/>
          <a:lstStyle/>
          <a:p>
            <a:r>
              <a:rPr lang="en-US" dirty="0"/>
              <a:t>Determination of acres</a:t>
            </a:r>
          </a:p>
        </p:txBody>
      </p:sp>
      <p:sp>
        <p:nvSpPr>
          <p:cNvPr id="3" name="Content Placeholder 2">
            <a:extLst>
              <a:ext uri="{FF2B5EF4-FFF2-40B4-BE49-F238E27FC236}">
                <a16:creationId xmlns:a16="http://schemas.microsoft.com/office/drawing/2014/main" id="{E23E455D-52A3-416B-A8D7-B5924140257E}"/>
              </a:ext>
            </a:extLst>
          </p:cNvPr>
          <p:cNvSpPr>
            <a:spLocks noGrp="1"/>
          </p:cNvSpPr>
          <p:nvPr>
            <p:ph idx="1"/>
          </p:nvPr>
        </p:nvSpPr>
        <p:spPr>
          <a:xfrm>
            <a:off x="1551963" y="1585520"/>
            <a:ext cx="8892331" cy="4697834"/>
          </a:xfrm>
        </p:spPr>
        <p:txBody>
          <a:bodyPr/>
          <a:lstStyle/>
          <a:p>
            <a:r>
              <a:rPr lang="en-US" sz="2400" dirty="0"/>
              <a:t>The RRWCD pays on the lesser of three values when determining the number of irrigated acres:</a:t>
            </a:r>
          </a:p>
          <a:p>
            <a:pPr lvl="1"/>
            <a:r>
              <a:rPr lang="en-US" sz="2000" dirty="0"/>
              <a:t>Number of acres allowed on the well permit</a:t>
            </a:r>
          </a:p>
          <a:p>
            <a:pPr lvl="1"/>
            <a:r>
              <a:rPr lang="en-US" sz="2000" dirty="0"/>
              <a:t>Number of acres irrigated by the well as assessed by the County Assessor the previous year</a:t>
            </a:r>
          </a:p>
          <a:p>
            <a:pPr lvl="1"/>
            <a:r>
              <a:rPr lang="en-US" sz="2000" dirty="0"/>
              <a:t>Number of irrigated acres the last six years according to the FSA cropping records </a:t>
            </a:r>
          </a:p>
          <a:p>
            <a:endParaRPr lang="en-US" dirty="0"/>
          </a:p>
        </p:txBody>
      </p:sp>
    </p:spTree>
    <p:extLst>
      <p:ext uri="{BB962C8B-B14F-4D97-AF65-F5344CB8AC3E}">
        <p14:creationId xmlns:p14="http://schemas.microsoft.com/office/powerpoint/2010/main" val="149920031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25A9-5B04-4F37-AA43-9E0A2FC2E0B1}"/>
              </a:ext>
            </a:extLst>
          </p:cNvPr>
          <p:cNvSpPr>
            <a:spLocks noGrp="1"/>
          </p:cNvSpPr>
          <p:nvPr>
            <p:ph type="title"/>
          </p:nvPr>
        </p:nvSpPr>
        <p:spPr>
          <a:xfrm>
            <a:off x="2231136" y="201294"/>
            <a:ext cx="7729728" cy="1188720"/>
          </a:xfrm>
        </p:spPr>
        <p:txBody>
          <a:bodyPr/>
          <a:lstStyle/>
          <a:p>
            <a:r>
              <a:rPr lang="en-US" dirty="0"/>
              <a:t>Payment calculation</a:t>
            </a:r>
          </a:p>
        </p:txBody>
      </p:sp>
      <p:sp>
        <p:nvSpPr>
          <p:cNvPr id="3" name="Content Placeholder 2">
            <a:extLst>
              <a:ext uri="{FF2B5EF4-FFF2-40B4-BE49-F238E27FC236}">
                <a16:creationId xmlns:a16="http://schemas.microsoft.com/office/drawing/2014/main" id="{E23E455D-52A3-416B-A8D7-B5924140257E}"/>
              </a:ext>
            </a:extLst>
          </p:cNvPr>
          <p:cNvSpPr>
            <a:spLocks noGrp="1"/>
          </p:cNvSpPr>
          <p:nvPr>
            <p:ph idx="1"/>
          </p:nvPr>
        </p:nvSpPr>
        <p:spPr>
          <a:xfrm>
            <a:off x="1551963" y="1585520"/>
            <a:ext cx="8892331" cy="4697834"/>
          </a:xfrm>
        </p:spPr>
        <p:txBody>
          <a:bodyPr/>
          <a:lstStyle/>
          <a:p>
            <a:r>
              <a:rPr lang="en-US" sz="2400" dirty="0"/>
              <a:t>The amount to be paid by the RRWCD for the contract is determined by multiplying the determined number of irrigated acres for the contract by the rate paid per acre for the well, depending on the location of the well.  </a:t>
            </a:r>
          </a:p>
          <a:p>
            <a:pPr lvl="2"/>
            <a:r>
              <a:rPr lang="en-US" sz="2200" dirty="0"/>
              <a:t>*Rate paid by FSA varies by county*</a:t>
            </a:r>
          </a:p>
          <a:p>
            <a:pPr marL="457200" lvl="2" indent="0">
              <a:buNone/>
            </a:pPr>
            <a:endParaRPr lang="en-US" sz="2200" dirty="0"/>
          </a:p>
          <a:p>
            <a:r>
              <a:rPr lang="en-US" sz="2400" dirty="0"/>
              <a:t>If there is a lien on the property, the payment from the RRWCD will include the name of the applicant and the name of the lien holder as the payee. </a:t>
            </a:r>
          </a:p>
          <a:p>
            <a:endParaRPr lang="en-US" sz="2600" dirty="0"/>
          </a:p>
          <a:p>
            <a:endParaRPr lang="en-US" dirty="0"/>
          </a:p>
        </p:txBody>
      </p:sp>
    </p:spTree>
    <p:extLst>
      <p:ext uri="{BB962C8B-B14F-4D97-AF65-F5344CB8AC3E}">
        <p14:creationId xmlns:p14="http://schemas.microsoft.com/office/powerpoint/2010/main" val="858162877"/>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25A9-5B04-4F37-AA43-9E0A2FC2E0B1}"/>
              </a:ext>
            </a:extLst>
          </p:cNvPr>
          <p:cNvSpPr>
            <a:spLocks noGrp="1"/>
          </p:cNvSpPr>
          <p:nvPr>
            <p:ph type="title"/>
          </p:nvPr>
        </p:nvSpPr>
        <p:spPr>
          <a:xfrm>
            <a:off x="2231136" y="201294"/>
            <a:ext cx="7729728" cy="1188720"/>
          </a:xfrm>
        </p:spPr>
        <p:txBody>
          <a:bodyPr/>
          <a:lstStyle/>
          <a:p>
            <a:r>
              <a:rPr lang="en-US" dirty="0" err="1"/>
              <a:t>RRwcd</a:t>
            </a:r>
            <a:r>
              <a:rPr lang="en-US" dirty="0"/>
              <a:t> Payments</a:t>
            </a:r>
          </a:p>
        </p:txBody>
      </p:sp>
      <p:sp>
        <p:nvSpPr>
          <p:cNvPr id="3" name="Content Placeholder 2">
            <a:extLst>
              <a:ext uri="{FF2B5EF4-FFF2-40B4-BE49-F238E27FC236}">
                <a16:creationId xmlns:a16="http://schemas.microsoft.com/office/drawing/2014/main" id="{E23E455D-52A3-416B-A8D7-B5924140257E}"/>
              </a:ext>
            </a:extLst>
          </p:cNvPr>
          <p:cNvSpPr>
            <a:spLocks noGrp="1"/>
          </p:cNvSpPr>
          <p:nvPr>
            <p:ph idx="1"/>
          </p:nvPr>
        </p:nvSpPr>
        <p:spPr>
          <a:xfrm>
            <a:off x="1551963" y="1585520"/>
            <a:ext cx="8892331" cy="4697834"/>
          </a:xfrm>
        </p:spPr>
        <p:txBody>
          <a:bodyPr/>
          <a:lstStyle/>
          <a:p>
            <a:pPr lvl="0"/>
            <a:r>
              <a:rPr lang="en-US" sz="2400" dirty="0"/>
              <a:t>The RRWCD CREP rates vary due to the location of the water right according to the following descriptions</a:t>
            </a:r>
          </a:p>
          <a:p>
            <a:pPr lvl="1"/>
            <a:r>
              <a:rPr lang="en-US" sz="2000" dirty="0"/>
              <a:t>Surface water throughout the entire RRWCD area</a:t>
            </a:r>
          </a:p>
          <a:p>
            <a:pPr lvl="1"/>
            <a:r>
              <a:rPr lang="en-US" sz="2000" dirty="0"/>
              <a:t>Wells inside the SF Focus Zone and less than 1 mile from the South Fork Republican River </a:t>
            </a:r>
          </a:p>
          <a:p>
            <a:pPr lvl="1"/>
            <a:r>
              <a:rPr lang="en-US" sz="2000" dirty="0"/>
              <a:t>Wells inside the SF Focus Zone and more than 1 mile from the South Fork Republican River </a:t>
            </a:r>
          </a:p>
          <a:p>
            <a:pPr lvl="1"/>
            <a:r>
              <a:rPr lang="en-US" sz="2000" dirty="0"/>
              <a:t>Wells less than one mile of the North Fork Republican River and the Arikaree River</a:t>
            </a:r>
          </a:p>
          <a:p>
            <a:pPr lvl="1"/>
            <a:r>
              <a:rPr lang="en-US" sz="2000" dirty="0"/>
              <a:t>Wells outside the South Fork Republican Focus Zone and more than 1 mile from the North Fork Republican River and the Arikaree River </a:t>
            </a:r>
          </a:p>
          <a:p>
            <a:endParaRPr lang="en-US" dirty="0"/>
          </a:p>
        </p:txBody>
      </p:sp>
    </p:spTree>
    <p:extLst>
      <p:ext uri="{BB962C8B-B14F-4D97-AF65-F5344CB8AC3E}">
        <p14:creationId xmlns:p14="http://schemas.microsoft.com/office/powerpoint/2010/main" val="2253072071"/>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25A9-5B04-4F37-AA43-9E0A2FC2E0B1}"/>
              </a:ext>
            </a:extLst>
          </p:cNvPr>
          <p:cNvSpPr>
            <a:spLocks noGrp="1"/>
          </p:cNvSpPr>
          <p:nvPr>
            <p:ph type="title"/>
          </p:nvPr>
        </p:nvSpPr>
        <p:spPr>
          <a:xfrm>
            <a:off x="2231136" y="201294"/>
            <a:ext cx="7729728" cy="1188720"/>
          </a:xfrm>
        </p:spPr>
        <p:txBody>
          <a:bodyPr/>
          <a:lstStyle/>
          <a:p>
            <a:r>
              <a:rPr lang="en-US" dirty="0"/>
              <a:t>Next steps</a:t>
            </a:r>
          </a:p>
        </p:txBody>
      </p:sp>
      <p:sp>
        <p:nvSpPr>
          <p:cNvPr id="3" name="Content Placeholder 2">
            <a:extLst>
              <a:ext uri="{FF2B5EF4-FFF2-40B4-BE49-F238E27FC236}">
                <a16:creationId xmlns:a16="http://schemas.microsoft.com/office/drawing/2014/main" id="{E23E455D-52A3-416B-A8D7-B5924140257E}"/>
              </a:ext>
            </a:extLst>
          </p:cNvPr>
          <p:cNvSpPr>
            <a:spLocks noGrp="1"/>
          </p:cNvSpPr>
          <p:nvPr>
            <p:ph idx="1"/>
          </p:nvPr>
        </p:nvSpPr>
        <p:spPr>
          <a:xfrm>
            <a:off x="1551963" y="1585520"/>
            <a:ext cx="8892331" cy="4697834"/>
          </a:xfrm>
        </p:spPr>
        <p:txBody>
          <a:bodyPr/>
          <a:lstStyle/>
          <a:p>
            <a:r>
              <a:rPr lang="en-US" sz="2000" dirty="0"/>
              <a:t>The vegetation required for each CREP contract is determined by the local NRCS office. </a:t>
            </a:r>
          </a:p>
          <a:p>
            <a:pPr lvl="1"/>
            <a:r>
              <a:rPr lang="en-US" sz="1800" dirty="0"/>
              <a:t> The producer may use up to 6 inches of water within the first 12 months of the contract to assist in establishing the cover crop.  </a:t>
            </a:r>
          </a:p>
          <a:p>
            <a:pPr lvl="1"/>
            <a:r>
              <a:rPr lang="en-US" sz="1800" dirty="0"/>
              <a:t>After the NRCS approves vegetation, they notify the FSA, who forwards the approval to the RRWCD.  The RRWCD and the participant completes the form cancelling the final permit for the large capacity well and submits the form to the CO Division of Water Resources.  </a:t>
            </a:r>
          </a:p>
          <a:p>
            <a:pPr lvl="2"/>
            <a:r>
              <a:rPr lang="en-US" sz="1800" dirty="0"/>
              <a:t>The well owner may choose to downsize the well, the application form is completed with the RRWCD.</a:t>
            </a:r>
          </a:p>
          <a:p>
            <a:pPr lvl="1"/>
            <a:r>
              <a:rPr lang="en-US" sz="1800" dirty="0"/>
              <a:t>Upon receiving the Order of the Ground Water Commission that the final permit has been cancelled the RRWCD notifies the FSA that the cancellation has been approved.</a:t>
            </a:r>
          </a:p>
          <a:p>
            <a:endParaRPr lang="en-US" dirty="0"/>
          </a:p>
        </p:txBody>
      </p:sp>
    </p:spTree>
    <p:extLst>
      <p:ext uri="{BB962C8B-B14F-4D97-AF65-F5344CB8AC3E}">
        <p14:creationId xmlns:p14="http://schemas.microsoft.com/office/powerpoint/2010/main" val="354089185"/>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125A9-5B04-4F37-AA43-9E0A2FC2E0B1}"/>
              </a:ext>
            </a:extLst>
          </p:cNvPr>
          <p:cNvSpPr>
            <a:spLocks noGrp="1"/>
          </p:cNvSpPr>
          <p:nvPr>
            <p:ph type="title"/>
          </p:nvPr>
        </p:nvSpPr>
        <p:spPr>
          <a:xfrm>
            <a:off x="2231136" y="201294"/>
            <a:ext cx="7729728" cy="1188720"/>
          </a:xfrm>
        </p:spPr>
        <p:txBody>
          <a:bodyPr/>
          <a:lstStyle/>
          <a:p>
            <a:r>
              <a:rPr lang="en-US" dirty="0"/>
              <a:t>Water use Fee</a:t>
            </a:r>
          </a:p>
        </p:txBody>
      </p:sp>
      <p:sp>
        <p:nvSpPr>
          <p:cNvPr id="3" name="Content Placeholder 2">
            <a:extLst>
              <a:ext uri="{FF2B5EF4-FFF2-40B4-BE49-F238E27FC236}">
                <a16:creationId xmlns:a16="http://schemas.microsoft.com/office/drawing/2014/main" id="{E23E455D-52A3-416B-A8D7-B5924140257E}"/>
              </a:ext>
            </a:extLst>
          </p:cNvPr>
          <p:cNvSpPr>
            <a:spLocks noGrp="1"/>
          </p:cNvSpPr>
          <p:nvPr>
            <p:ph idx="1"/>
          </p:nvPr>
        </p:nvSpPr>
        <p:spPr>
          <a:xfrm>
            <a:off x="1551963" y="1585520"/>
            <a:ext cx="8892331" cy="4697834"/>
          </a:xfrm>
        </p:spPr>
        <p:txBody>
          <a:bodyPr/>
          <a:lstStyle/>
          <a:p>
            <a:r>
              <a:rPr lang="en-US" sz="2000" dirty="0"/>
              <a:t>The RRWCD Water Use Fee is no longer assessed beginning the first full year of non-irrigation.  Applying the 6 inches of water within the first 12 months to establish the cover crop is not considered irrigation when assessing the water use fees.  </a:t>
            </a:r>
          </a:p>
          <a:p>
            <a:r>
              <a:rPr lang="en-US" sz="2000" dirty="0"/>
              <a:t>However, the land will be assessed by the County Assessor as irrigated land for property tax purposes until the end of the 15-year CREP contract.</a:t>
            </a:r>
          </a:p>
          <a:p>
            <a:endParaRPr lang="en-US" dirty="0"/>
          </a:p>
        </p:txBody>
      </p:sp>
    </p:spTree>
    <p:extLst>
      <p:ext uri="{BB962C8B-B14F-4D97-AF65-F5344CB8AC3E}">
        <p14:creationId xmlns:p14="http://schemas.microsoft.com/office/powerpoint/2010/main" val="798536607"/>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0.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1.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2.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3.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4.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5.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16.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2.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3.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4.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5.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6.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7.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8.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ppt/theme/themeOverride9.xml><?xml version="1.0" encoding="utf-8"?>
<a:themeOverride xmlns:a="http://schemas.openxmlformats.org/drawingml/2006/main">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themeOverride>
</file>

<file path=docProps/app.xml><?xml version="1.0" encoding="utf-8"?>
<Properties xmlns="http://schemas.openxmlformats.org/officeDocument/2006/extended-properties" xmlns:vt="http://schemas.openxmlformats.org/officeDocument/2006/docPropsVTypes">
  <Template/>
  <TotalTime>1821</TotalTime>
  <Words>835</Words>
  <Application>Microsoft Office PowerPoint</Application>
  <PresentationFormat>Widescreen</PresentationFormat>
  <Paragraphs>121</Paragraphs>
  <Slides>20</Slides>
  <Notes>7</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5" baseType="lpstr">
      <vt:lpstr>Arial</vt:lpstr>
      <vt:lpstr>Calibri</vt:lpstr>
      <vt:lpstr>Gill Sans MT</vt:lpstr>
      <vt:lpstr>Parcel</vt:lpstr>
      <vt:lpstr>Acrobat Document</vt:lpstr>
      <vt:lpstr>CREP</vt:lpstr>
      <vt:lpstr>CREP</vt:lpstr>
      <vt:lpstr>FSA Requirements</vt:lpstr>
      <vt:lpstr>RRWCD Required Documents</vt:lpstr>
      <vt:lpstr>Determination of acres</vt:lpstr>
      <vt:lpstr>Payment calculation</vt:lpstr>
      <vt:lpstr>RRwcd Payments</vt:lpstr>
      <vt:lpstr>Next steps</vt:lpstr>
      <vt:lpstr>Water use Fee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CREP</dc:title>
  <dc:creator>RRWCD - Suzanna</dc:creator>
  <cp:lastModifiedBy>RRWCD - Suzanna</cp:lastModifiedBy>
  <cp:revision>22</cp:revision>
  <cp:lastPrinted>2018-12-13T16:05:52Z</cp:lastPrinted>
  <dcterms:created xsi:type="dcterms:W3CDTF">2018-12-06T17:25:25Z</dcterms:created>
  <dcterms:modified xsi:type="dcterms:W3CDTF">2018-12-13T16:21:32Z</dcterms:modified>
</cp:coreProperties>
</file>