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7" r:id="rId3"/>
    <p:sldId id="268" r:id="rId4"/>
    <p:sldId id="258" r:id="rId5"/>
    <p:sldId id="262" r:id="rId6"/>
    <p:sldId id="272" r:id="rId7"/>
    <p:sldId id="271" r:id="rId8"/>
    <p:sldId id="260" r:id="rId9"/>
    <p:sldId id="259" r:id="rId10"/>
    <p:sldId id="257" r:id="rId11"/>
    <p:sldId id="277" r:id="rId12"/>
    <p:sldId id="261" r:id="rId13"/>
    <p:sldId id="278" r:id="rId14"/>
    <p:sldId id="266" r:id="rId15"/>
    <p:sldId id="270" r:id="rId16"/>
    <p:sldId id="269" r:id="rId17"/>
    <p:sldId id="265" r:id="rId18"/>
    <p:sldId id="275" r:id="rId19"/>
    <p:sldId id="274" r:id="rId20"/>
    <p:sldId id="276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RWCD%20-%20Suzanna\Desktop\CO%20Pump%20Summary%201940-2018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RWCD%20-%20Suzanna\Desktop\RRB%201950%20-%202019%20Surface%20Flow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Historical Irrigation Pumping</a:t>
            </a:r>
            <a:r>
              <a:rPr lang="en-US" baseline="0" dirty="0"/>
              <a:t> in Republican River Basin</a:t>
            </a:r>
            <a:endParaRPr lang="en-US" dirty="0"/>
          </a:p>
          <a:p>
            <a:pPr>
              <a:defRPr/>
            </a:pPr>
            <a:r>
              <a:rPr lang="en-US" sz="1000" dirty="0"/>
              <a:t>within RRCA Model Domain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9"/>
          <c:order val="0"/>
          <c:tx>
            <c:strRef>
              <c:f>'Table 1-Pump'!$J$6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'Table 1-Pump'!$A$8:$A$87</c:f>
              <c:numCache>
                <c:formatCode>0</c:formatCode>
                <c:ptCount val="80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 formatCode="General">
                  <c:v>1950</c:v>
                </c:pt>
                <c:pt idx="11" formatCode="General">
                  <c:v>1951</c:v>
                </c:pt>
                <c:pt idx="12" formatCode="General">
                  <c:v>1952</c:v>
                </c:pt>
                <c:pt idx="13" formatCode="General">
                  <c:v>1953</c:v>
                </c:pt>
                <c:pt idx="14" formatCode="General">
                  <c:v>1954</c:v>
                </c:pt>
                <c:pt idx="15" formatCode="General">
                  <c:v>1955</c:v>
                </c:pt>
                <c:pt idx="16" formatCode="General">
                  <c:v>1956</c:v>
                </c:pt>
                <c:pt idx="17" formatCode="General">
                  <c:v>1957</c:v>
                </c:pt>
                <c:pt idx="18" formatCode="General">
                  <c:v>1958</c:v>
                </c:pt>
                <c:pt idx="19" formatCode="General">
                  <c:v>1959</c:v>
                </c:pt>
                <c:pt idx="20" formatCode="General">
                  <c:v>1960</c:v>
                </c:pt>
                <c:pt idx="21" formatCode="General">
                  <c:v>1961</c:v>
                </c:pt>
                <c:pt idx="22" formatCode="General">
                  <c:v>1962</c:v>
                </c:pt>
                <c:pt idx="23" formatCode="General">
                  <c:v>1963</c:v>
                </c:pt>
                <c:pt idx="24" formatCode="General">
                  <c:v>1964</c:v>
                </c:pt>
                <c:pt idx="25" formatCode="General">
                  <c:v>1965</c:v>
                </c:pt>
                <c:pt idx="26" formatCode="General">
                  <c:v>1966</c:v>
                </c:pt>
                <c:pt idx="27" formatCode="General">
                  <c:v>1967</c:v>
                </c:pt>
                <c:pt idx="28" formatCode="General">
                  <c:v>1968</c:v>
                </c:pt>
                <c:pt idx="29" formatCode="General">
                  <c:v>1969</c:v>
                </c:pt>
                <c:pt idx="30" formatCode="General">
                  <c:v>1970</c:v>
                </c:pt>
                <c:pt idx="31" formatCode="General">
                  <c:v>1971</c:v>
                </c:pt>
                <c:pt idx="32" formatCode="General">
                  <c:v>1972</c:v>
                </c:pt>
                <c:pt idx="33" formatCode="General">
                  <c:v>1973</c:v>
                </c:pt>
                <c:pt idx="34" formatCode="General">
                  <c:v>1974</c:v>
                </c:pt>
                <c:pt idx="35" formatCode="General">
                  <c:v>1975</c:v>
                </c:pt>
                <c:pt idx="36" formatCode="General">
                  <c:v>1976</c:v>
                </c:pt>
                <c:pt idx="37" formatCode="General">
                  <c:v>1977</c:v>
                </c:pt>
                <c:pt idx="38" formatCode="General">
                  <c:v>1978</c:v>
                </c:pt>
                <c:pt idx="39" formatCode="General">
                  <c:v>1979</c:v>
                </c:pt>
                <c:pt idx="40" formatCode="General">
                  <c:v>1980</c:v>
                </c:pt>
                <c:pt idx="41" formatCode="General">
                  <c:v>1981</c:v>
                </c:pt>
                <c:pt idx="42" formatCode="General">
                  <c:v>1982</c:v>
                </c:pt>
                <c:pt idx="43" formatCode="General">
                  <c:v>1983</c:v>
                </c:pt>
                <c:pt idx="44" formatCode="General">
                  <c:v>1984</c:v>
                </c:pt>
                <c:pt idx="45" formatCode="General">
                  <c:v>1985</c:v>
                </c:pt>
                <c:pt idx="46" formatCode="General">
                  <c:v>1986</c:v>
                </c:pt>
                <c:pt idx="47" formatCode="General">
                  <c:v>1987</c:v>
                </c:pt>
                <c:pt idx="48" formatCode="General">
                  <c:v>1988</c:v>
                </c:pt>
                <c:pt idx="49" formatCode="General">
                  <c:v>1989</c:v>
                </c:pt>
                <c:pt idx="50" formatCode="General">
                  <c:v>1990</c:v>
                </c:pt>
                <c:pt idx="51" formatCode="General">
                  <c:v>1991</c:v>
                </c:pt>
                <c:pt idx="52" formatCode="General">
                  <c:v>1992</c:v>
                </c:pt>
                <c:pt idx="53" formatCode="General">
                  <c:v>1993</c:v>
                </c:pt>
                <c:pt idx="54" formatCode="General">
                  <c:v>1994</c:v>
                </c:pt>
                <c:pt idx="55" formatCode="General">
                  <c:v>1995</c:v>
                </c:pt>
                <c:pt idx="56" formatCode="General">
                  <c:v>1996</c:v>
                </c:pt>
                <c:pt idx="57" formatCode="General">
                  <c:v>1997</c:v>
                </c:pt>
                <c:pt idx="58" formatCode="General">
                  <c:v>1998</c:v>
                </c:pt>
                <c:pt idx="59" formatCode="General">
                  <c:v>1999</c:v>
                </c:pt>
                <c:pt idx="60" formatCode="General">
                  <c:v>2000</c:v>
                </c:pt>
                <c:pt idx="61" formatCode="General">
                  <c:v>2001</c:v>
                </c:pt>
                <c:pt idx="62" formatCode="General">
                  <c:v>2002</c:v>
                </c:pt>
                <c:pt idx="63" formatCode="General">
                  <c:v>2003</c:v>
                </c:pt>
                <c:pt idx="64" formatCode="General">
                  <c:v>2004</c:v>
                </c:pt>
                <c:pt idx="65" formatCode="General">
                  <c:v>2005</c:v>
                </c:pt>
                <c:pt idx="66" formatCode="General">
                  <c:v>2006</c:v>
                </c:pt>
                <c:pt idx="67" formatCode="General">
                  <c:v>2007</c:v>
                </c:pt>
                <c:pt idx="68" formatCode="General">
                  <c:v>2008</c:v>
                </c:pt>
                <c:pt idx="69" formatCode="General">
                  <c:v>2009</c:v>
                </c:pt>
                <c:pt idx="70" formatCode="General">
                  <c:v>2010</c:v>
                </c:pt>
                <c:pt idx="71" formatCode="General">
                  <c:v>2011</c:v>
                </c:pt>
                <c:pt idx="72" formatCode="General">
                  <c:v>2012</c:v>
                </c:pt>
                <c:pt idx="73" formatCode="General">
                  <c:v>2013</c:v>
                </c:pt>
                <c:pt idx="74" formatCode="General">
                  <c:v>2014</c:v>
                </c:pt>
                <c:pt idx="75" formatCode="General">
                  <c:v>2015</c:v>
                </c:pt>
                <c:pt idx="76" formatCode="General">
                  <c:v>2016</c:v>
                </c:pt>
                <c:pt idx="77" formatCode="General">
                  <c:v>2017</c:v>
                </c:pt>
                <c:pt idx="78" formatCode="General">
                  <c:v>2018</c:v>
                </c:pt>
                <c:pt idx="79" formatCode="General">
                  <c:v>2019</c:v>
                </c:pt>
              </c:numCache>
            </c:numRef>
          </c:cat>
          <c:val>
            <c:numRef>
              <c:f>'Table 1-Pump'!$J$8:$J$87</c:f>
              <c:numCache>
                <c:formatCode>#,##0</c:formatCode>
                <c:ptCount val="80"/>
                <c:pt idx="0">
                  <c:v>1346.4134615384614</c:v>
                </c:pt>
                <c:pt idx="1">
                  <c:v>1401.6634615384614</c:v>
                </c:pt>
                <c:pt idx="2">
                  <c:v>1899.020192307692</c:v>
                </c:pt>
                <c:pt idx="3">
                  <c:v>2818.5692307692307</c:v>
                </c:pt>
                <c:pt idx="4">
                  <c:v>2901.9711538461538</c:v>
                </c:pt>
                <c:pt idx="5">
                  <c:v>2302.0124999999998</c:v>
                </c:pt>
                <c:pt idx="6">
                  <c:v>3616.5894230769227</c:v>
                </c:pt>
                <c:pt idx="7">
                  <c:v>5654.3163461538452</c:v>
                </c:pt>
                <c:pt idx="8">
                  <c:v>8355.2269230769234</c:v>
                </c:pt>
                <c:pt idx="9">
                  <c:v>10819.236538461537</c:v>
                </c:pt>
                <c:pt idx="10">
                  <c:v>13987.226923076922</c:v>
                </c:pt>
                <c:pt idx="11">
                  <c:v>13381.385576923076</c:v>
                </c:pt>
                <c:pt idx="12">
                  <c:v>25656.721153846149</c:v>
                </c:pt>
                <c:pt idx="13">
                  <c:v>26343.628846153842</c:v>
                </c:pt>
                <c:pt idx="14">
                  <c:v>38708.090384615381</c:v>
                </c:pt>
                <c:pt idx="15">
                  <c:v>53198.082692307682</c:v>
                </c:pt>
                <c:pt idx="16">
                  <c:v>81809.661538461529</c:v>
                </c:pt>
                <c:pt idx="17">
                  <c:v>63839.669230769228</c:v>
                </c:pt>
                <c:pt idx="18">
                  <c:v>64301.133653846147</c:v>
                </c:pt>
                <c:pt idx="19">
                  <c:v>97654.953846153832</c:v>
                </c:pt>
                <c:pt idx="20">
                  <c:v>90279.990384615376</c:v>
                </c:pt>
                <c:pt idx="21">
                  <c:v>87670.10593333334</c:v>
                </c:pt>
                <c:pt idx="22">
                  <c:v>86757.356611538475</c:v>
                </c:pt>
                <c:pt idx="23">
                  <c:v>142954.6762676923</c:v>
                </c:pt>
                <c:pt idx="24">
                  <c:v>214071.90390769232</c:v>
                </c:pt>
                <c:pt idx="25">
                  <c:v>155391.94014615382</c:v>
                </c:pt>
                <c:pt idx="26">
                  <c:v>275095.95559076924</c:v>
                </c:pt>
                <c:pt idx="27">
                  <c:v>362136.07311025646</c:v>
                </c:pt>
                <c:pt idx="28">
                  <c:v>464363.71312974353</c:v>
                </c:pt>
                <c:pt idx="29">
                  <c:v>531686.7007353846</c:v>
                </c:pt>
                <c:pt idx="30">
                  <c:v>601750.22202179488</c:v>
                </c:pt>
                <c:pt idx="31">
                  <c:v>630743.93959358986</c:v>
                </c:pt>
                <c:pt idx="32">
                  <c:v>572578.04059615382</c:v>
                </c:pt>
                <c:pt idx="33">
                  <c:v>609591.78886282048</c:v>
                </c:pt>
                <c:pt idx="34">
                  <c:v>928840.98637820513</c:v>
                </c:pt>
                <c:pt idx="35">
                  <c:v>880636.7705333333</c:v>
                </c:pt>
                <c:pt idx="36">
                  <c:v>1006365.6216717949</c:v>
                </c:pt>
                <c:pt idx="37">
                  <c:v>919057.15163076937</c:v>
                </c:pt>
                <c:pt idx="38">
                  <c:v>1032720.2052282052</c:v>
                </c:pt>
                <c:pt idx="39">
                  <c:v>834074.63854743575</c:v>
                </c:pt>
                <c:pt idx="40">
                  <c:v>855546.81694871793</c:v>
                </c:pt>
                <c:pt idx="41">
                  <c:v>875095.16619615396</c:v>
                </c:pt>
                <c:pt idx="42">
                  <c:v>662140.40382307698</c:v>
                </c:pt>
                <c:pt idx="43">
                  <c:v>654017.94230897434</c:v>
                </c:pt>
                <c:pt idx="44">
                  <c:v>818038.49128974357</c:v>
                </c:pt>
                <c:pt idx="45">
                  <c:v>684041.28518333333</c:v>
                </c:pt>
                <c:pt idx="46">
                  <c:v>721067.8282333333</c:v>
                </c:pt>
                <c:pt idx="47">
                  <c:v>756272.18303985323</c:v>
                </c:pt>
                <c:pt idx="48">
                  <c:v>847765.08125174837</c:v>
                </c:pt>
                <c:pt idx="49">
                  <c:v>711200.4932692307</c:v>
                </c:pt>
                <c:pt idx="50">
                  <c:v>743429.32976606605</c:v>
                </c:pt>
                <c:pt idx="51">
                  <c:v>670431.30850841338</c:v>
                </c:pt>
                <c:pt idx="52">
                  <c:v>696201.0019056492</c:v>
                </c:pt>
                <c:pt idx="53">
                  <c:v>654380.62359374994</c:v>
                </c:pt>
                <c:pt idx="54">
                  <c:v>827191.35412740381</c:v>
                </c:pt>
                <c:pt idx="55">
                  <c:v>680445.50707932701</c:v>
                </c:pt>
                <c:pt idx="56">
                  <c:v>594534.67098858161</c:v>
                </c:pt>
                <c:pt idx="57">
                  <c:v>721848.26122836536</c:v>
                </c:pt>
                <c:pt idx="58">
                  <c:v>744588.58379687485</c:v>
                </c:pt>
                <c:pt idx="59">
                  <c:v>643547.38869711547</c:v>
                </c:pt>
                <c:pt idx="60">
                  <c:v>901788.11803725944</c:v>
                </c:pt>
                <c:pt idx="61">
                  <c:v>878080.19276333414</c:v>
                </c:pt>
                <c:pt idx="62">
                  <c:v>923382.55130392697</c:v>
                </c:pt>
                <c:pt idx="63">
                  <c:v>885692.16024225974</c:v>
                </c:pt>
                <c:pt idx="64">
                  <c:v>740758.6562144442</c:v>
                </c:pt>
                <c:pt idx="65">
                  <c:v>725069.01962345769</c:v>
                </c:pt>
                <c:pt idx="66">
                  <c:v>753667.96600103285</c:v>
                </c:pt>
                <c:pt idx="67">
                  <c:v>650258.10944834223</c:v>
                </c:pt>
                <c:pt idx="68">
                  <c:v>660986.28214365384</c:v>
                </c:pt>
                <c:pt idx="69">
                  <c:v>522678.48196451063</c:v>
                </c:pt>
                <c:pt idx="70">
                  <c:v>669684.09049989202</c:v>
                </c:pt>
                <c:pt idx="71">
                  <c:v>757547.31556901045</c:v>
                </c:pt>
                <c:pt idx="72">
                  <c:v>940016.04225852375</c:v>
                </c:pt>
                <c:pt idx="73">
                  <c:v>770120.35470713011</c:v>
                </c:pt>
                <c:pt idx="74">
                  <c:v>585269.81035697344</c:v>
                </c:pt>
                <c:pt idx="75">
                  <c:v>650045.78715067147</c:v>
                </c:pt>
                <c:pt idx="76">
                  <c:v>636049.66999999946</c:v>
                </c:pt>
                <c:pt idx="77">
                  <c:v>631442.41</c:v>
                </c:pt>
                <c:pt idx="78">
                  <c:v>634790.37000000058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E-4DC3-84C8-3B6E876025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1360128"/>
        <c:axId val="458435680"/>
      </c:barChart>
      <c:catAx>
        <c:axId val="461360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Calender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435680"/>
        <c:crosses val="autoZero"/>
        <c:auto val="1"/>
        <c:lblAlgn val="ctr"/>
        <c:lblOffset val="100"/>
        <c:noMultiLvlLbl val="0"/>
      </c:catAx>
      <c:valAx>
        <c:axId val="4584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Historical</a:t>
                </a:r>
                <a:r>
                  <a:rPr lang="en-US" baseline="0"/>
                  <a:t> Pumping (ac-ft/year)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out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36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South Fork Republican near Benklman,</a:t>
            </a:r>
            <a:r>
              <a:rPr lang="en-US" baseline="0"/>
              <a:t> Nebraska Gage</a:t>
            </a:r>
          </a:p>
          <a:p>
            <a:pPr>
              <a:defRPr/>
            </a:pPr>
            <a:r>
              <a:rPr lang="en-US" sz="1000" baseline="0"/>
              <a:t>44.4% of Flow Allocated to Colorado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55719958082163"/>
          <c:y val="0.11830940988835725"/>
          <c:w val="0.85080268812552273"/>
          <c:h val="0.78455110575292919"/>
        </c:manualLayout>
      </c:layout>
      <c:barChart>
        <c:barDir val="col"/>
        <c:grouping val="clustered"/>
        <c:varyColors val="0"/>
        <c:ser>
          <c:idx val="0"/>
          <c:order val="0"/>
          <c:tx>
            <c:v>South Fork Streamflow Gage</c:v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Data!$B$2:$B$70</c:f>
              <c:numCache>
                <c:formatCode>General</c:formatCode>
                <c:ptCount val="69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</c:numCache>
            </c:numRef>
          </c:cat>
          <c:val>
            <c:numRef>
              <c:f>Data!$H$2:$H$71</c:f>
              <c:numCache>
                <c:formatCode>0.00</c:formatCode>
                <c:ptCount val="70"/>
                <c:pt idx="0">
                  <c:v>30311.251950000005</c:v>
                </c:pt>
                <c:pt idx="1">
                  <c:v>89446.130850000001</c:v>
                </c:pt>
                <c:pt idx="2">
                  <c:v>28634.202699999998</c:v>
                </c:pt>
                <c:pt idx="3">
                  <c:v>7677.930150000001</c:v>
                </c:pt>
                <c:pt idx="4">
                  <c:v>13363.236200000001</c:v>
                </c:pt>
                <c:pt idx="5">
                  <c:v>30967.195399999997</c:v>
                </c:pt>
                <c:pt idx="6">
                  <c:v>20047.234499999999</c:v>
                </c:pt>
                <c:pt idx="7">
                  <c:v>85590.008500000025</c:v>
                </c:pt>
                <c:pt idx="8">
                  <c:v>80932.750500000009</c:v>
                </c:pt>
                <c:pt idx="9">
                  <c:v>27463.937699999995</c:v>
                </c:pt>
                <c:pt idx="10">
                  <c:v>31579.105150000003</c:v>
                </c:pt>
                <c:pt idx="11">
                  <c:v>28632.615899999997</c:v>
                </c:pt>
                <c:pt idx="12">
                  <c:v>38530.677599999995</c:v>
                </c:pt>
                <c:pt idx="13">
                  <c:v>24938.148800000003</c:v>
                </c:pt>
                <c:pt idx="14">
                  <c:v>17534.933400000002</c:v>
                </c:pt>
                <c:pt idx="15">
                  <c:v>60818.47370000001</c:v>
                </c:pt>
                <c:pt idx="16">
                  <c:v>30116.273900000004</c:v>
                </c:pt>
                <c:pt idx="17">
                  <c:v>26092.942500000001</c:v>
                </c:pt>
                <c:pt idx="18">
                  <c:v>15627.123759999999</c:v>
                </c:pt>
                <c:pt idx="19">
                  <c:v>35565.583120000003</c:v>
                </c:pt>
                <c:pt idx="20">
                  <c:v>8976.3490849999998</c:v>
                </c:pt>
                <c:pt idx="21">
                  <c:v>18647.914920000003</c:v>
                </c:pt>
                <c:pt idx="22">
                  <c:v>28368.651720000005</c:v>
                </c:pt>
                <c:pt idx="23">
                  <c:v>34544.477319999998</c:v>
                </c:pt>
                <c:pt idx="24">
                  <c:v>14719.59317</c:v>
                </c:pt>
                <c:pt idx="25">
                  <c:v>30446.923350000001</c:v>
                </c:pt>
                <c:pt idx="26">
                  <c:v>7877.1132200000002</c:v>
                </c:pt>
                <c:pt idx="27">
                  <c:v>16787.213405000002</c:v>
                </c:pt>
                <c:pt idx="28">
                  <c:v>7855.354225000001</c:v>
                </c:pt>
                <c:pt idx="29">
                  <c:v>18284.894749999999</c:v>
                </c:pt>
                <c:pt idx="30">
                  <c:v>21497.470525000001</c:v>
                </c:pt>
                <c:pt idx="31">
                  <c:v>28843.89832</c:v>
                </c:pt>
                <c:pt idx="32">
                  <c:v>15616.37319</c:v>
                </c:pt>
                <c:pt idx="33">
                  <c:v>16026.223795</c:v>
                </c:pt>
                <c:pt idx="34">
                  <c:v>24610.613444999999</c:v>
                </c:pt>
                <c:pt idx="35">
                  <c:v>13879.025539999999</c:v>
                </c:pt>
                <c:pt idx="36">
                  <c:v>14217.093280000001</c:v>
                </c:pt>
                <c:pt idx="37">
                  <c:v>12137.234849999999</c:v>
                </c:pt>
                <c:pt idx="38">
                  <c:v>10158.951455</c:v>
                </c:pt>
                <c:pt idx="39">
                  <c:v>12389.893080000002</c:v>
                </c:pt>
                <c:pt idx="40">
                  <c:v>10893.143980000001</c:v>
                </c:pt>
                <c:pt idx="41">
                  <c:v>15472.688449999998</c:v>
                </c:pt>
                <c:pt idx="42">
                  <c:v>24494.043150000001</c:v>
                </c:pt>
                <c:pt idx="43">
                  <c:v>16721.420710000002</c:v>
                </c:pt>
                <c:pt idx="44">
                  <c:v>11611.190815000002</c:v>
                </c:pt>
                <c:pt idx="45">
                  <c:v>15638.885915000001</c:v>
                </c:pt>
                <c:pt idx="46">
                  <c:v>15943.968050000001</c:v>
                </c:pt>
                <c:pt idx="47">
                  <c:v>10274.88703</c:v>
                </c:pt>
                <c:pt idx="48">
                  <c:v>9965.5006999999987</c:v>
                </c:pt>
                <c:pt idx="49">
                  <c:v>9006.359440000002</c:v>
                </c:pt>
                <c:pt idx="50">
                  <c:v>4857.3534799999998</c:v>
                </c:pt>
                <c:pt idx="51">
                  <c:v>3099.8931400000001</c:v>
                </c:pt>
                <c:pt idx="52">
                  <c:v>1578.2907849999999</c:v>
                </c:pt>
                <c:pt idx="53">
                  <c:v>904.95204000000012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674.38999999999987</c:v>
                </c:pt>
                <c:pt idx="58">
                  <c:v>1397.8517900000002</c:v>
                </c:pt>
                <c:pt idx="59">
                  <c:v>8415.5739650000014</c:v>
                </c:pt>
                <c:pt idx="60">
                  <c:v>12788.477405000003</c:v>
                </c:pt>
                <c:pt idx="61">
                  <c:v>9915.0404599999983</c:v>
                </c:pt>
                <c:pt idx="62">
                  <c:v>6439.1153900000008</c:v>
                </c:pt>
                <c:pt idx="63">
                  <c:v>0</c:v>
                </c:pt>
                <c:pt idx="64">
                  <c:v>0</c:v>
                </c:pt>
                <c:pt idx="65">
                  <c:v>4821.7099850000004</c:v>
                </c:pt>
                <c:pt idx="66">
                  <c:v>3897.0816249999993</c:v>
                </c:pt>
                <c:pt idx="67">
                  <c:v>2385.0794099999998</c:v>
                </c:pt>
                <c:pt idx="68">
                  <c:v>1970.2502199999999</c:v>
                </c:pt>
                <c:pt idx="69">
                  <c:v>2385.297595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0-4257-8B49-22626D43B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8093360"/>
        <c:axId val="163082080"/>
      </c:barChart>
      <c:lineChart>
        <c:grouping val="standard"/>
        <c:varyColors val="0"/>
        <c:ser>
          <c:idx val="1"/>
          <c:order val="1"/>
          <c:tx>
            <c:v>5 Year Running Average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Data!$I$2:$I$71</c:f>
              <c:numCache>
                <c:formatCode>General</c:formatCode>
                <c:ptCount val="70"/>
                <c:pt idx="4" formatCode="0.0000">
                  <c:v>33886.550370000004</c:v>
                </c:pt>
                <c:pt idx="5" formatCode="0.0000">
                  <c:v>34017.73906</c:v>
                </c:pt>
                <c:pt idx="6" formatCode="0.0000">
                  <c:v>20137.959790000001</c:v>
                </c:pt>
                <c:pt idx="7" formatCode="0.0000">
                  <c:v>31529.120950000004</c:v>
                </c:pt>
                <c:pt idx="8" formatCode="0.0000">
                  <c:v>46180.085020000013</c:v>
                </c:pt>
                <c:pt idx="9" formatCode="0.0000">
                  <c:v>49000.225320000005</c:v>
                </c:pt>
                <c:pt idx="10" formatCode="0.0000">
                  <c:v>49122.607270000015</c:v>
                </c:pt>
                <c:pt idx="11" formatCode="0.0000">
                  <c:v>50839.683550000009</c:v>
                </c:pt>
                <c:pt idx="12" formatCode="0.0000">
                  <c:v>41427.817369999997</c:v>
                </c:pt>
                <c:pt idx="13" formatCode="0.0000">
                  <c:v>30228.89703</c:v>
                </c:pt>
                <c:pt idx="14" formatCode="0.0000">
                  <c:v>28243.096169999997</c:v>
                </c:pt>
                <c:pt idx="15" formatCode="0.0000">
                  <c:v>34090.969880000004</c:v>
                </c:pt>
                <c:pt idx="16" formatCode="0.0000">
                  <c:v>34387.701480000003</c:v>
                </c:pt>
                <c:pt idx="17" formatCode="0.0000">
                  <c:v>31900.154460000002</c:v>
                </c:pt>
                <c:pt idx="18" formatCode="0.0000">
                  <c:v>30037.949452000001</c:v>
                </c:pt>
                <c:pt idx="19" formatCode="0.0000">
                  <c:v>33644.079396000001</c:v>
                </c:pt>
                <c:pt idx="20" formatCode="0.0000">
                  <c:v>23275.654473000002</c:v>
                </c:pt>
                <c:pt idx="21" formatCode="0.0000">
                  <c:v>20981.982677</c:v>
                </c:pt>
                <c:pt idx="22" formatCode="0.0000">
                  <c:v>21437.124521000002</c:v>
                </c:pt>
                <c:pt idx="23" formatCode="0.0000">
                  <c:v>25220.595233</c:v>
                </c:pt>
                <c:pt idx="24" formatCode="0.0000">
                  <c:v>21051.397243000003</c:v>
                </c:pt>
                <c:pt idx="25" formatCode="0.0000">
                  <c:v>25345.512096000002</c:v>
                </c:pt>
                <c:pt idx="26" formatCode="0.0000">
                  <c:v>23191.351756</c:v>
                </c:pt>
                <c:pt idx="27" formatCode="0.0000">
                  <c:v>20875.064093000001</c:v>
                </c:pt>
                <c:pt idx="28" formatCode="0.0000">
                  <c:v>15537.239474000002</c:v>
                </c:pt>
                <c:pt idx="29" formatCode="0.0000">
                  <c:v>16250.299790000001</c:v>
                </c:pt>
                <c:pt idx="30" formatCode="0.0000">
                  <c:v>14460.409225000001</c:v>
                </c:pt>
                <c:pt idx="31" formatCode="0.0000">
                  <c:v>18653.766244999999</c:v>
                </c:pt>
                <c:pt idx="32" formatCode="0.0000">
                  <c:v>18419.598202000001</c:v>
                </c:pt>
                <c:pt idx="33" formatCode="0.0000">
                  <c:v>20053.772116</c:v>
                </c:pt>
                <c:pt idx="34" formatCode="0.0000">
                  <c:v>21318.915854999999</c:v>
                </c:pt>
                <c:pt idx="35" formatCode="0.0000">
                  <c:v>19795.226858000002</c:v>
                </c:pt>
                <c:pt idx="36" formatCode="0.0000">
                  <c:v>16869.865849999998</c:v>
                </c:pt>
                <c:pt idx="37" formatCode="0.0000">
                  <c:v>16174.038181999998</c:v>
                </c:pt>
                <c:pt idx="38" formatCode="0.0000">
                  <c:v>15000.583713999999</c:v>
                </c:pt>
                <c:pt idx="39" formatCode="0.0000">
                  <c:v>12556.439641000001</c:v>
                </c:pt>
                <c:pt idx="40" formatCode="0.0000">
                  <c:v>11959.263329000001</c:v>
                </c:pt>
                <c:pt idx="41" formatCode="0.0000">
                  <c:v>12210.382363000001</c:v>
                </c:pt>
                <c:pt idx="42" formatCode="0.0000">
                  <c:v>14681.744023000001</c:v>
                </c:pt>
                <c:pt idx="43" formatCode="0.0000">
                  <c:v>15994.237874000002</c:v>
                </c:pt>
                <c:pt idx="44" formatCode="0.0000">
                  <c:v>15838.497421000002</c:v>
                </c:pt>
                <c:pt idx="45" formatCode="0.0000">
                  <c:v>16787.645808000005</c:v>
                </c:pt>
                <c:pt idx="46" formatCode="0.0000">
                  <c:v>16881.901728000001</c:v>
                </c:pt>
                <c:pt idx="47" formatCode="0.0000">
                  <c:v>14038.070504000003</c:v>
                </c:pt>
                <c:pt idx="48" formatCode="0.0000">
                  <c:v>12686.886501999999</c:v>
                </c:pt>
                <c:pt idx="49" formatCode="0.0000">
                  <c:v>12165.920226999999</c:v>
                </c:pt>
                <c:pt idx="50" formatCode="0.0000">
                  <c:v>10009.613739999999</c:v>
                </c:pt>
                <c:pt idx="51" formatCode="0.0000">
                  <c:v>7440.7987579999999</c:v>
                </c:pt>
                <c:pt idx="52" formatCode="0.0000">
                  <c:v>5701.4795090000007</c:v>
                </c:pt>
                <c:pt idx="53" formatCode="0.0000">
                  <c:v>3889.3697770000008</c:v>
                </c:pt>
                <c:pt idx="54" formatCode="0.0000">
                  <c:v>2088.0978889999997</c:v>
                </c:pt>
                <c:pt idx="55" formatCode="0.0000">
                  <c:v>1116.627193</c:v>
                </c:pt>
                <c:pt idx="56" formatCode="0.0000">
                  <c:v>496.64856500000008</c:v>
                </c:pt>
                <c:pt idx="57" formatCode="0.0000">
                  <c:v>315.86840799999999</c:v>
                </c:pt>
                <c:pt idx="58" formatCode="0.0000">
                  <c:v>414.44835799999998</c:v>
                </c:pt>
                <c:pt idx="59" formatCode="0.0000">
                  <c:v>2097.5631510000003</c:v>
                </c:pt>
                <c:pt idx="60" formatCode="0.0000">
                  <c:v>4655.2586320000009</c:v>
                </c:pt>
                <c:pt idx="61" formatCode="0.0000">
                  <c:v>6638.266724000001</c:v>
                </c:pt>
                <c:pt idx="62" formatCode="0.0000">
                  <c:v>7791.2118020000007</c:v>
                </c:pt>
                <c:pt idx="63" formatCode="0.0000">
                  <c:v>7511.6414440000008</c:v>
                </c:pt>
                <c:pt idx="64" formatCode="0.0000">
                  <c:v>5828.5266510000001</c:v>
                </c:pt>
                <c:pt idx="65" formatCode="0.0000">
                  <c:v>4235.1731669999999</c:v>
                </c:pt>
                <c:pt idx="66" formatCode="0.0000">
                  <c:v>3031.5814</c:v>
                </c:pt>
                <c:pt idx="67" formatCode="0.0000">
                  <c:v>2220.7742040000003</c:v>
                </c:pt>
                <c:pt idx="68" formatCode="0.0000">
                  <c:v>2614.8242479999999</c:v>
                </c:pt>
                <c:pt idx="69" formatCode="0.0000">
                  <c:v>3091.8837670000003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30-4257-8B49-22626D43B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093360"/>
        <c:axId val="163082080"/>
      </c:lineChart>
      <c:catAx>
        <c:axId val="348093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Calander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82080"/>
        <c:crosses val="autoZero"/>
        <c:auto val="1"/>
        <c:lblAlgn val="ctr"/>
        <c:lblOffset val="100"/>
        <c:noMultiLvlLbl val="0"/>
      </c:catAx>
      <c:valAx>
        <c:axId val="16308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</a:t>
                </a:r>
                <a:r>
                  <a:rPr lang="en-US" baseline="0"/>
                  <a:t> Flow (ac-ft)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9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20844509820884"/>
          <c:y val="0.12788494407506898"/>
          <c:w val="0.19959851172449597"/>
          <c:h val="6.1235578557360698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Arikaree River at Haigler,</a:t>
            </a:r>
            <a:r>
              <a:rPr lang="en-US" baseline="0"/>
              <a:t> Nebraska Gage</a:t>
            </a:r>
          </a:p>
          <a:p>
            <a:pPr>
              <a:defRPr/>
            </a:pPr>
            <a:r>
              <a:rPr lang="en-US" sz="1000" baseline="0"/>
              <a:t>78.5% of Flow Allocated to Colorado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55719958082163"/>
          <c:y val="0.11830940988835725"/>
          <c:w val="0.85080268812552273"/>
          <c:h val="0.78455110575292919"/>
        </c:manualLayout>
      </c:layout>
      <c:barChart>
        <c:barDir val="col"/>
        <c:grouping val="clustered"/>
        <c:varyColors val="0"/>
        <c:ser>
          <c:idx val="0"/>
          <c:order val="0"/>
          <c:tx>
            <c:v>Arikaree Streamflow Gage</c:v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Data!$B$2:$B$70</c:f>
              <c:numCache>
                <c:formatCode>General</c:formatCode>
                <c:ptCount val="69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</c:numCache>
            </c:numRef>
          </c:cat>
          <c:val>
            <c:numRef>
              <c:f>Data!$J$2:$J$71</c:f>
              <c:numCache>
                <c:formatCode>General</c:formatCode>
                <c:ptCount val="70"/>
                <c:pt idx="0">
                  <c:v>16488.240450000001</c:v>
                </c:pt>
                <c:pt idx="1">
                  <c:v>30073.628650000002</c:v>
                </c:pt>
                <c:pt idx="2">
                  <c:v>12140.6068</c:v>
                </c:pt>
                <c:pt idx="3">
                  <c:v>8519.3308500000003</c:v>
                </c:pt>
                <c:pt idx="4">
                  <c:v>6611.0055000000011</c:v>
                </c:pt>
                <c:pt idx="5">
                  <c:v>26228.812249999999</c:v>
                </c:pt>
                <c:pt idx="6">
                  <c:v>13540.561099999999</c:v>
                </c:pt>
                <c:pt idx="7">
                  <c:v>27527.012999999999</c:v>
                </c:pt>
                <c:pt idx="8">
                  <c:v>19726.10585</c:v>
                </c:pt>
                <c:pt idx="9">
                  <c:v>9861.7636500000026</c:v>
                </c:pt>
                <c:pt idx="10">
                  <c:v>32329.264850000007</c:v>
                </c:pt>
                <c:pt idx="11">
                  <c:v>11512.432350000001</c:v>
                </c:pt>
                <c:pt idx="12">
                  <c:v>28924.190399999999</c:v>
                </c:pt>
                <c:pt idx="13">
                  <c:v>10767.03305</c:v>
                </c:pt>
                <c:pt idx="14">
                  <c:v>10339.588800000003</c:v>
                </c:pt>
                <c:pt idx="15">
                  <c:v>18101.024300000001</c:v>
                </c:pt>
                <c:pt idx="16">
                  <c:v>13378.112450000001</c:v>
                </c:pt>
                <c:pt idx="17">
                  <c:v>10919.584035</c:v>
                </c:pt>
                <c:pt idx="18">
                  <c:v>8236.4440799999993</c:v>
                </c:pt>
                <c:pt idx="19">
                  <c:v>12259.2201</c:v>
                </c:pt>
                <c:pt idx="20">
                  <c:v>6761.7316650000012</c:v>
                </c:pt>
                <c:pt idx="21">
                  <c:v>6980.5910550000008</c:v>
                </c:pt>
                <c:pt idx="22">
                  <c:v>16404.735100000002</c:v>
                </c:pt>
                <c:pt idx="23">
                  <c:v>16866.275715</c:v>
                </c:pt>
                <c:pt idx="24">
                  <c:v>9675.255145000001</c:v>
                </c:pt>
                <c:pt idx="25">
                  <c:v>8399.9439849999999</c:v>
                </c:pt>
                <c:pt idx="26">
                  <c:v>4376.3745650000001</c:v>
                </c:pt>
                <c:pt idx="27">
                  <c:v>8361.2260650000007</c:v>
                </c:pt>
                <c:pt idx="28">
                  <c:v>3407.2959700000001</c:v>
                </c:pt>
                <c:pt idx="29">
                  <c:v>6386.6914849999994</c:v>
                </c:pt>
                <c:pt idx="30">
                  <c:v>11471.750765000001</c:v>
                </c:pt>
                <c:pt idx="31">
                  <c:v>13158.142300000003</c:v>
                </c:pt>
                <c:pt idx="32">
                  <c:v>9902.1278750000001</c:v>
                </c:pt>
                <c:pt idx="33">
                  <c:v>7629.3343999999997</c:v>
                </c:pt>
                <c:pt idx="34">
                  <c:v>8338.0984549999994</c:v>
                </c:pt>
                <c:pt idx="35">
                  <c:v>7422.0784850000009</c:v>
                </c:pt>
                <c:pt idx="36">
                  <c:v>6421.0060350000003</c:v>
                </c:pt>
                <c:pt idx="37">
                  <c:v>5772.6990599999999</c:v>
                </c:pt>
                <c:pt idx="38">
                  <c:v>5794.8547550000003</c:v>
                </c:pt>
                <c:pt idx="39">
                  <c:v>4108.3838800000003</c:v>
                </c:pt>
                <c:pt idx="40">
                  <c:v>4488.997695</c:v>
                </c:pt>
                <c:pt idx="41">
                  <c:v>6932.6696950000005</c:v>
                </c:pt>
                <c:pt idx="42">
                  <c:v>10037.898450000002</c:v>
                </c:pt>
                <c:pt idx="43">
                  <c:v>7545.0356499999998</c:v>
                </c:pt>
                <c:pt idx="44">
                  <c:v>7882.5480100000004</c:v>
                </c:pt>
                <c:pt idx="45">
                  <c:v>6440.4840049999993</c:v>
                </c:pt>
                <c:pt idx="46">
                  <c:v>5666.5818099999997</c:v>
                </c:pt>
                <c:pt idx="47">
                  <c:v>2948.4529149999998</c:v>
                </c:pt>
                <c:pt idx="48">
                  <c:v>2699.5633350000003</c:v>
                </c:pt>
                <c:pt idx="49">
                  <c:v>6803.4248349999989</c:v>
                </c:pt>
                <c:pt idx="50">
                  <c:v>3628.9917650000007</c:v>
                </c:pt>
                <c:pt idx="51">
                  <c:v>552.08738999999991</c:v>
                </c:pt>
                <c:pt idx="52">
                  <c:v>231.11742000000004</c:v>
                </c:pt>
                <c:pt idx="53">
                  <c:v>1060.1212449999998</c:v>
                </c:pt>
                <c:pt idx="54">
                  <c:v>338.96031500000004</c:v>
                </c:pt>
                <c:pt idx="55">
                  <c:v>1159.0383899999999</c:v>
                </c:pt>
                <c:pt idx="56">
                  <c:v>403.95961</c:v>
                </c:pt>
                <c:pt idx="57">
                  <c:v>1307.6025399999999</c:v>
                </c:pt>
                <c:pt idx="58">
                  <c:v>1570.6543099999999</c:v>
                </c:pt>
                <c:pt idx="59">
                  <c:v>780.62625999999989</c:v>
                </c:pt>
                <c:pt idx="60">
                  <c:v>2358.4211700000005</c:v>
                </c:pt>
                <c:pt idx="61">
                  <c:v>1074.0850850000002</c:v>
                </c:pt>
                <c:pt idx="62">
                  <c:v>494.18902499999996</c:v>
                </c:pt>
                <c:pt idx="63">
                  <c:v>66.189395000000005</c:v>
                </c:pt>
                <c:pt idx="64">
                  <c:v>0</c:v>
                </c:pt>
                <c:pt idx="65">
                  <c:v>141.22520000000003</c:v>
                </c:pt>
                <c:pt idx="66">
                  <c:v>397.63224500000001</c:v>
                </c:pt>
                <c:pt idx="67">
                  <c:v>646.89868999999999</c:v>
                </c:pt>
                <c:pt idx="68">
                  <c:v>821.60536999999999</c:v>
                </c:pt>
                <c:pt idx="69">
                  <c:v>1113.2393750000001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4-4735-9C4D-EFE991472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8093360"/>
        <c:axId val="163082080"/>
      </c:barChart>
      <c:lineChart>
        <c:grouping val="standard"/>
        <c:varyColors val="0"/>
        <c:ser>
          <c:idx val="1"/>
          <c:order val="1"/>
          <c:tx>
            <c:v>5 Year Running Average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Data!$K$2:$K$71</c:f>
              <c:numCache>
                <c:formatCode>General</c:formatCode>
                <c:ptCount val="70"/>
                <c:pt idx="4" formatCode="0.0000">
                  <c:v>14766.562450000001</c:v>
                </c:pt>
                <c:pt idx="5" formatCode="0.0000">
                  <c:v>16714.676809999997</c:v>
                </c:pt>
                <c:pt idx="6" formatCode="0.0000">
                  <c:v>13408.063299999998</c:v>
                </c:pt>
                <c:pt idx="7" formatCode="0.0000">
                  <c:v>16485.344539999998</c:v>
                </c:pt>
                <c:pt idx="8" formatCode="0.0000">
                  <c:v>18726.699540000001</c:v>
                </c:pt>
                <c:pt idx="9" formatCode="0.0000">
                  <c:v>19376.851169999998</c:v>
                </c:pt>
                <c:pt idx="10" formatCode="0.0000">
                  <c:v>20596.94169</c:v>
                </c:pt>
                <c:pt idx="11" formatCode="0.0000">
                  <c:v>20191.315940000004</c:v>
                </c:pt>
                <c:pt idx="12" formatCode="0.0000">
                  <c:v>20470.751420000004</c:v>
                </c:pt>
                <c:pt idx="13" formatCode="0.0000">
                  <c:v>18678.936860000002</c:v>
                </c:pt>
                <c:pt idx="14" formatCode="0.0000">
                  <c:v>18774.501890000003</c:v>
                </c:pt>
                <c:pt idx="15" formatCode="0.0000">
                  <c:v>15928.853780000001</c:v>
                </c:pt>
                <c:pt idx="16" formatCode="0.0000">
                  <c:v>16301.989800000001</c:v>
                </c:pt>
                <c:pt idx="17" formatCode="0.0000">
                  <c:v>12701.068526999999</c:v>
                </c:pt>
                <c:pt idx="18" formatCode="0.0000">
                  <c:v>12194.950733000001</c:v>
                </c:pt>
                <c:pt idx="19" formatCode="0.0000">
                  <c:v>12578.876993</c:v>
                </c:pt>
                <c:pt idx="20" formatCode="0.0000">
                  <c:v>10311.018466</c:v>
                </c:pt>
                <c:pt idx="21" formatCode="0.0000">
                  <c:v>9031.5141869999989</c:v>
                </c:pt>
                <c:pt idx="22" formatCode="0.0000">
                  <c:v>10128.544400000002</c:v>
                </c:pt>
                <c:pt idx="23" formatCode="0.0000">
                  <c:v>11854.510727000001</c:v>
                </c:pt>
                <c:pt idx="24" formatCode="0.0000">
                  <c:v>11337.717736000001</c:v>
                </c:pt>
                <c:pt idx="25" formatCode="0.0000">
                  <c:v>11665.360199999999</c:v>
                </c:pt>
                <c:pt idx="26" formatCode="0.0000">
                  <c:v>11144.516901999999</c:v>
                </c:pt>
                <c:pt idx="27" formatCode="0.0000">
                  <c:v>9535.8150949999999</c:v>
                </c:pt>
                <c:pt idx="28" formatCode="0.0000">
                  <c:v>6844.0191460000005</c:v>
                </c:pt>
                <c:pt idx="29" formatCode="0.0000">
                  <c:v>6186.3064139999997</c:v>
                </c:pt>
                <c:pt idx="30" formatCode="0.0000">
                  <c:v>6800.66777</c:v>
                </c:pt>
                <c:pt idx="31" formatCode="0.0000">
                  <c:v>8557.0213170000006</c:v>
                </c:pt>
                <c:pt idx="32" formatCode="0.0000">
                  <c:v>8865.2016790000016</c:v>
                </c:pt>
                <c:pt idx="33" formatCode="0.0000">
                  <c:v>9709.6093650000003</c:v>
                </c:pt>
                <c:pt idx="34" formatCode="0.0000">
                  <c:v>10099.890759</c:v>
                </c:pt>
                <c:pt idx="35" formatCode="0.0000">
                  <c:v>9289.9563030000008</c:v>
                </c:pt>
                <c:pt idx="36" formatCode="0.0000">
                  <c:v>7942.5290499999992</c:v>
                </c:pt>
                <c:pt idx="37" formatCode="0.0000">
                  <c:v>7116.6432870000008</c:v>
                </c:pt>
                <c:pt idx="38" formatCode="0.0000">
                  <c:v>6749.7473580000005</c:v>
                </c:pt>
                <c:pt idx="39" formatCode="0.0000">
                  <c:v>5903.804443</c:v>
                </c:pt>
                <c:pt idx="40" formatCode="0.0000">
                  <c:v>5317.1882850000011</c:v>
                </c:pt>
                <c:pt idx="41" formatCode="0.0000">
                  <c:v>5419.521017</c:v>
                </c:pt>
                <c:pt idx="42" formatCode="0.0000">
                  <c:v>6272.5608950000005</c:v>
                </c:pt>
                <c:pt idx="43" formatCode="0.0000">
                  <c:v>6622.5970740000002</c:v>
                </c:pt>
                <c:pt idx="44" formatCode="0.0000">
                  <c:v>7377.4299000000001</c:v>
                </c:pt>
                <c:pt idx="45" formatCode="0.0000">
                  <c:v>7767.7271620000001</c:v>
                </c:pt>
                <c:pt idx="46" formatCode="0.0000">
                  <c:v>7514.5095850000016</c:v>
                </c:pt>
                <c:pt idx="47" formatCode="0.0000">
                  <c:v>6096.6204779999998</c:v>
                </c:pt>
                <c:pt idx="48" formatCode="0.0000">
                  <c:v>5127.5260150000004</c:v>
                </c:pt>
                <c:pt idx="49" formatCode="0.0000">
                  <c:v>4911.7013799999995</c:v>
                </c:pt>
                <c:pt idx="50" formatCode="0.0000">
                  <c:v>4349.402932</c:v>
                </c:pt>
                <c:pt idx="51" formatCode="0.0000">
                  <c:v>3326.5040479999998</c:v>
                </c:pt>
                <c:pt idx="52" formatCode="0.0000">
                  <c:v>2783.0369490000003</c:v>
                </c:pt>
                <c:pt idx="53" formatCode="0.0000">
                  <c:v>2455.1485310000003</c:v>
                </c:pt>
                <c:pt idx="54" formatCode="0.0000">
                  <c:v>1162.255627</c:v>
                </c:pt>
                <c:pt idx="55" formatCode="0.0000">
                  <c:v>668.26495199999988</c:v>
                </c:pt>
                <c:pt idx="56" formatCode="0.0000">
                  <c:v>638.63939599999992</c:v>
                </c:pt>
                <c:pt idx="57" formatCode="0.0000">
                  <c:v>853.93642</c:v>
                </c:pt>
                <c:pt idx="58" formatCode="0.0000">
                  <c:v>956.04303299999992</c:v>
                </c:pt>
                <c:pt idx="59" formatCode="0.0000">
                  <c:v>1044.3762219999999</c:v>
                </c:pt>
                <c:pt idx="60" formatCode="0.0000">
                  <c:v>1284.252778</c:v>
                </c:pt>
                <c:pt idx="61" formatCode="0.0000">
                  <c:v>1418.2778730000002</c:v>
                </c:pt>
                <c:pt idx="62" formatCode="0.0000">
                  <c:v>1255.5951700000001</c:v>
                </c:pt>
                <c:pt idx="63" formatCode="0.0000">
                  <c:v>954.70218700000021</c:v>
                </c:pt>
                <c:pt idx="64" formatCode="0.0000">
                  <c:v>798.57693500000016</c:v>
                </c:pt>
                <c:pt idx="65" formatCode="0.0000">
                  <c:v>355.13774100000006</c:v>
                </c:pt>
                <c:pt idx="66" formatCode="0.0000">
                  <c:v>219.84717300000003</c:v>
                </c:pt>
                <c:pt idx="67" formatCode="0.0000">
                  <c:v>250.389106</c:v>
                </c:pt>
                <c:pt idx="68" formatCode="0.0000">
                  <c:v>401.47230100000002</c:v>
                </c:pt>
                <c:pt idx="69" formatCode="0.0000">
                  <c:v>624.12017600000001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64-4735-9C4D-EFE991472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093360"/>
        <c:axId val="163082080"/>
      </c:lineChart>
      <c:catAx>
        <c:axId val="348093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Calander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82080"/>
        <c:crosses val="autoZero"/>
        <c:auto val="1"/>
        <c:lblAlgn val="ctr"/>
        <c:lblOffset val="100"/>
        <c:noMultiLvlLbl val="0"/>
      </c:catAx>
      <c:valAx>
        <c:axId val="16308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</a:t>
                </a:r>
                <a:r>
                  <a:rPr lang="en-US" baseline="0"/>
                  <a:t> Flow (ac-ft)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9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20844509820884"/>
          <c:y val="0.12788494407506898"/>
          <c:w val="0.19959851172449597"/>
          <c:h val="6.1235578557360698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North Fork Republican at Colorado-</a:t>
            </a:r>
            <a:r>
              <a:rPr lang="en-US" baseline="0"/>
              <a:t>Nebraska Stateline</a:t>
            </a:r>
          </a:p>
          <a:p>
            <a:pPr>
              <a:defRPr/>
            </a:pPr>
            <a:r>
              <a:rPr lang="en-US" sz="1000" baseline="0"/>
              <a:t>22.4% of Flow Allocated to Colorado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55719958082163"/>
          <c:y val="0.11830940988835725"/>
          <c:w val="0.85080268812552273"/>
          <c:h val="0.78455110575292919"/>
        </c:manualLayout>
      </c:layout>
      <c:barChart>
        <c:barDir val="col"/>
        <c:grouping val="stacked"/>
        <c:varyColors val="0"/>
        <c:ser>
          <c:idx val="0"/>
          <c:order val="0"/>
          <c:tx>
            <c:v>North Fork Streamflow Gage</c:v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numRef>
              <c:f>Data!$B$2:$B$70</c:f>
              <c:numCache>
                <c:formatCode>General</c:formatCode>
                <c:ptCount val="69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</c:numCache>
            </c:numRef>
          </c:cat>
          <c:val>
            <c:numRef>
              <c:f>Data!$F$2:$F$71</c:f>
              <c:numCache>
                <c:formatCode>General</c:formatCode>
                <c:ptCount val="70"/>
                <c:pt idx="0">
                  <c:v>39420.8724</c:v>
                </c:pt>
                <c:pt idx="1">
                  <c:v>48908.349600000009</c:v>
                </c:pt>
                <c:pt idx="2">
                  <c:v>33719.499999999993</c:v>
                </c:pt>
                <c:pt idx="3">
                  <c:v>31343.068650000005</c:v>
                </c:pt>
                <c:pt idx="4">
                  <c:v>30288.044999999998</c:v>
                </c:pt>
                <c:pt idx="5">
                  <c:v>29778.682200000007</c:v>
                </c:pt>
                <c:pt idx="6">
                  <c:v>33155.392600000006</c:v>
                </c:pt>
                <c:pt idx="7">
                  <c:v>42141.242650000007</c:v>
                </c:pt>
                <c:pt idx="8">
                  <c:v>43180.398300000001</c:v>
                </c:pt>
                <c:pt idx="9">
                  <c:v>35947.962250000004</c:v>
                </c:pt>
                <c:pt idx="10">
                  <c:v>37488.546699999992</c:v>
                </c:pt>
                <c:pt idx="11">
                  <c:v>38572.529450000009</c:v>
                </c:pt>
                <c:pt idx="12">
                  <c:v>48403.548849999992</c:v>
                </c:pt>
                <c:pt idx="13">
                  <c:v>30555.222450000001</c:v>
                </c:pt>
                <c:pt idx="14">
                  <c:v>29486.314300000005</c:v>
                </c:pt>
                <c:pt idx="15">
                  <c:v>39082.288950000002</c:v>
                </c:pt>
                <c:pt idx="16">
                  <c:v>40952.5311</c:v>
                </c:pt>
                <c:pt idx="17">
                  <c:v>33171.45895</c:v>
                </c:pt>
                <c:pt idx="18">
                  <c:v>30861.474849999999</c:v>
                </c:pt>
                <c:pt idx="19">
                  <c:v>35463.789900000003</c:v>
                </c:pt>
                <c:pt idx="20">
                  <c:v>29490.479650000001</c:v>
                </c:pt>
                <c:pt idx="21">
                  <c:v>31889.919599999997</c:v>
                </c:pt>
                <c:pt idx="22">
                  <c:v>30667.488549999998</c:v>
                </c:pt>
                <c:pt idx="23">
                  <c:v>38038.7696</c:v>
                </c:pt>
                <c:pt idx="24">
                  <c:v>29748.532999999999</c:v>
                </c:pt>
                <c:pt idx="25">
                  <c:v>28482.464950000005</c:v>
                </c:pt>
                <c:pt idx="26">
                  <c:v>24822.510750000001</c:v>
                </c:pt>
                <c:pt idx="27">
                  <c:v>30734.134150000002</c:v>
                </c:pt>
                <c:pt idx="28">
                  <c:v>22582.147500000003</c:v>
                </c:pt>
                <c:pt idx="29">
                  <c:v>23242.652999999998</c:v>
                </c:pt>
                <c:pt idx="30">
                  <c:v>29879.245650000004</c:v>
                </c:pt>
                <c:pt idx="31">
                  <c:v>30530.627050000006</c:v>
                </c:pt>
                <c:pt idx="32">
                  <c:v>33621.118400000007</c:v>
                </c:pt>
                <c:pt idx="33">
                  <c:v>31004.088499999998</c:v>
                </c:pt>
                <c:pt idx="34">
                  <c:v>33932.11136499999</c:v>
                </c:pt>
                <c:pt idx="35">
                  <c:v>30964.874705000006</c:v>
                </c:pt>
                <c:pt idx="36">
                  <c:v>29462.591640000002</c:v>
                </c:pt>
                <c:pt idx="37">
                  <c:v>29119.168450000005</c:v>
                </c:pt>
                <c:pt idx="38">
                  <c:v>25632.373800000001</c:v>
                </c:pt>
                <c:pt idx="39">
                  <c:v>26264.713599999999</c:v>
                </c:pt>
                <c:pt idx="40">
                  <c:v>26024.710099999989</c:v>
                </c:pt>
                <c:pt idx="41">
                  <c:v>29237.980099999993</c:v>
                </c:pt>
                <c:pt idx="42">
                  <c:v>25853.732400000004</c:v>
                </c:pt>
                <c:pt idx="43">
                  <c:v>29302.840550000001</c:v>
                </c:pt>
                <c:pt idx="44">
                  <c:v>25792.44225</c:v>
                </c:pt>
                <c:pt idx="45">
                  <c:v>29131.664500000003</c:v>
                </c:pt>
                <c:pt idx="46">
                  <c:v>25547.678350000002</c:v>
                </c:pt>
                <c:pt idx="47">
                  <c:v>22230.274600000001</c:v>
                </c:pt>
                <c:pt idx="48">
                  <c:v>20746.616599999998</c:v>
                </c:pt>
                <c:pt idx="49">
                  <c:v>21574.727849999996</c:v>
                </c:pt>
                <c:pt idx="50">
                  <c:v>19430.167650000003</c:v>
                </c:pt>
                <c:pt idx="51">
                  <c:v>19754.271549999998</c:v>
                </c:pt>
                <c:pt idx="52">
                  <c:v>15944.344915000001</c:v>
                </c:pt>
                <c:pt idx="53">
                  <c:v>17712.278135</c:v>
                </c:pt>
                <c:pt idx="54">
                  <c:v>19485.685814999997</c:v>
                </c:pt>
                <c:pt idx="55">
                  <c:v>21075.421395000001</c:v>
                </c:pt>
                <c:pt idx="56">
                  <c:v>17266.843539999998</c:v>
                </c:pt>
                <c:pt idx="57">
                  <c:v>20354.161290000004</c:v>
                </c:pt>
                <c:pt idx="58">
                  <c:v>21650.894250000001</c:v>
                </c:pt>
                <c:pt idx="59">
                  <c:v>24411.351035000003</c:v>
                </c:pt>
                <c:pt idx="60">
                  <c:v>20439.1741</c:v>
                </c:pt>
                <c:pt idx="61">
                  <c:v>19724.201690000002</c:v>
                </c:pt>
                <c:pt idx="62">
                  <c:v>14376.705525000001</c:v>
                </c:pt>
                <c:pt idx="63">
                  <c:v>18435.720089999999</c:v>
                </c:pt>
                <c:pt idx="64">
                  <c:v>19252.329870000001</c:v>
                </c:pt>
                <c:pt idx="65">
                  <c:v>17132.413370000002</c:v>
                </c:pt>
                <c:pt idx="66">
                  <c:v>17984.823225</c:v>
                </c:pt>
                <c:pt idx="67">
                  <c:v>14716.429424999998</c:v>
                </c:pt>
                <c:pt idx="68">
                  <c:v>19002.752815000003</c:v>
                </c:pt>
                <c:pt idx="69">
                  <c:v>17082.449785000001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2-42D8-B73E-F2F201829620}"/>
            </c:ext>
          </c:extLst>
        </c:ser>
        <c:ser>
          <c:idx val="2"/>
          <c:order val="2"/>
          <c:tx>
            <c:v>Compact Compliance Pipeline Deliveries</c:v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Data!$E$2:$E$71</c:f>
              <c:numCache>
                <c:formatCode>General</c:formatCode>
                <c:ptCount val="70"/>
                <c:pt idx="64">
                  <c:v>7448</c:v>
                </c:pt>
                <c:pt idx="65">
                  <c:v>10760</c:v>
                </c:pt>
                <c:pt idx="66">
                  <c:v>10130</c:v>
                </c:pt>
                <c:pt idx="67">
                  <c:v>11330</c:v>
                </c:pt>
                <c:pt idx="68">
                  <c:v>13578</c:v>
                </c:pt>
                <c:pt idx="69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2-42D8-B73E-F2F201829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48093360"/>
        <c:axId val="163082080"/>
      </c:barChart>
      <c:lineChart>
        <c:grouping val="standard"/>
        <c:varyColors val="0"/>
        <c:ser>
          <c:idx val="1"/>
          <c:order val="1"/>
          <c:tx>
            <c:v>5 Year Running Average of NF Streamflow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Data!$G$2:$G$71</c:f>
              <c:numCache>
                <c:formatCode>General</c:formatCode>
                <c:ptCount val="70"/>
                <c:pt idx="5" formatCode="0.0000">
                  <c:v>34807.529090000004</c:v>
                </c:pt>
                <c:pt idx="6" formatCode="0.0000">
                  <c:v>31656.937690000002</c:v>
                </c:pt>
                <c:pt idx="7" formatCode="0.0000">
                  <c:v>33341.286220000002</c:v>
                </c:pt>
                <c:pt idx="8" formatCode="0.0000">
                  <c:v>35708.75215</c:v>
                </c:pt>
                <c:pt idx="9" formatCode="0.0000">
                  <c:v>36840.735600000007</c:v>
                </c:pt>
                <c:pt idx="10" formatCode="0.0000">
                  <c:v>38382.708500000008</c:v>
                </c:pt>
                <c:pt idx="11" formatCode="0.0000">
                  <c:v>39466.135870000006</c:v>
                </c:pt>
                <c:pt idx="12" formatCode="0.0000">
                  <c:v>40718.597110000002</c:v>
                </c:pt>
                <c:pt idx="13" formatCode="0.0000">
                  <c:v>38193.56194</c:v>
                </c:pt>
                <c:pt idx="14" formatCode="0.0000">
                  <c:v>36901.232349999998</c:v>
                </c:pt>
                <c:pt idx="15" formatCode="0.0000">
                  <c:v>37219.980799999998</c:v>
                </c:pt>
                <c:pt idx="16" formatCode="0.0000">
                  <c:v>37695.98113</c:v>
                </c:pt>
                <c:pt idx="17" formatCode="0.0000">
                  <c:v>34649.563150000002</c:v>
                </c:pt>
                <c:pt idx="18" formatCode="0.0000">
                  <c:v>34710.813630000004</c:v>
                </c:pt>
                <c:pt idx="19" formatCode="0.0000">
                  <c:v>35906.308750000004</c:v>
                </c:pt>
                <c:pt idx="20" formatCode="0.0000">
                  <c:v>33987.946889999999</c:v>
                </c:pt>
                <c:pt idx="21" formatCode="0.0000">
                  <c:v>32175.424589999999</c:v>
                </c:pt>
                <c:pt idx="22" formatCode="0.0000">
                  <c:v>31674.630509999999</c:v>
                </c:pt>
                <c:pt idx="23" formatCode="0.0000">
                  <c:v>33110.089460000003</c:v>
                </c:pt>
                <c:pt idx="24" formatCode="0.0000">
                  <c:v>31967.038079999998</c:v>
                </c:pt>
                <c:pt idx="25" formatCode="0.0000">
                  <c:v>31765.435139999998</c:v>
                </c:pt>
                <c:pt idx="26" formatCode="0.0000">
                  <c:v>30351.953370000003</c:v>
                </c:pt>
                <c:pt idx="27" formatCode="0.0000">
                  <c:v>30365.282490000001</c:v>
                </c:pt>
                <c:pt idx="28" formatCode="0.0000">
                  <c:v>27273.958070000001</c:v>
                </c:pt>
                <c:pt idx="29" formatCode="0.0000">
                  <c:v>25972.782070000005</c:v>
                </c:pt>
                <c:pt idx="30" formatCode="0.0000">
                  <c:v>26252.138209999997</c:v>
                </c:pt>
                <c:pt idx="31" formatCode="0.0000">
                  <c:v>27393.761470000005</c:v>
                </c:pt>
                <c:pt idx="32" formatCode="0.0000">
                  <c:v>27971.158320000006</c:v>
                </c:pt>
                <c:pt idx="33" formatCode="0.0000">
                  <c:v>29655.546520000004</c:v>
                </c:pt>
                <c:pt idx="34" formatCode="0.0000">
                  <c:v>31793.438193000002</c:v>
                </c:pt>
                <c:pt idx="35" formatCode="0.0000">
                  <c:v>32010.564004000003</c:v>
                </c:pt>
                <c:pt idx="36" formatCode="0.0000">
                  <c:v>31796.956922000001</c:v>
                </c:pt>
                <c:pt idx="37" formatCode="0.0000">
                  <c:v>30896.566931999998</c:v>
                </c:pt>
                <c:pt idx="38" formatCode="0.0000">
                  <c:v>29822.223992000003</c:v>
                </c:pt>
                <c:pt idx="39" formatCode="0.0000">
                  <c:v>28288.744439000002</c:v>
                </c:pt>
                <c:pt idx="40" formatCode="0.0000">
                  <c:v>27300.711518000004</c:v>
                </c:pt>
                <c:pt idx="41" formatCode="0.0000">
                  <c:v>27255.789209999995</c:v>
                </c:pt>
                <c:pt idx="42" formatCode="0.0000">
                  <c:v>26602.701999999997</c:v>
                </c:pt>
                <c:pt idx="43" formatCode="0.0000">
                  <c:v>27336.795349999993</c:v>
                </c:pt>
                <c:pt idx="44" formatCode="0.0000">
                  <c:v>27242.341079999995</c:v>
                </c:pt>
                <c:pt idx="45" formatCode="0.0000">
                  <c:v>27863.731959999997</c:v>
                </c:pt>
                <c:pt idx="46" formatCode="0.0000">
                  <c:v>27125.671609999998</c:v>
                </c:pt>
                <c:pt idx="47" formatCode="0.0000">
                  <c:v>26400.980050000002</c:v>
                </c:pt>
                <c:pt idx="48" formatCode="0.0000">
                  <c:v>24689.735260000001</c:v>
                </c:pt>
                <c:pt idx="49" formatCode="0.0000">
                  <c:v>23846.19238</c:v>
                </c:pt>
                <c:pt idx="50" formatCode="0.0000">
                  <c:v>21905.89301</c:v>
                </c:pt>
                <c:pt idx="51" formatCode="0.0000">
                  <c:v>20747.211650000001</c:v>
                </c:pt>
                <c:pt idx="52" formatCode="0.0000">
                  <c:v>19490.025712999999</c:v>
                </c:pt>
                <c:pt idx="53" formatCode="0.0000">
                  <c:v>18883.158019999999</c:v>
                </c:pt>
                <c:pt idx="54" formatCode="0.0000">
                  <c:v>18465.349612999998</c:v>
                </c:pt>
                <c:pt idx="55" formatCode="0.0000">
                  <c:v>18794.400362</c:v>
                </c:pt>
                <c:pt idx="56" formatCode="0.0000">
                  <c:v>18296.91476</c:v>
                </c:pt>
                <c:pt idx="57" formatCode="0.0000">
                  <c:v>19178.878035000002</c:v>
                </c:pt>
                <c:pt idx="58" formatCode="0.0000">
                  <c:v>19966.601258000002</c:v>
                </c:pt>
                <c:pt idx="59" formatCode="0.0000">
                  <c:v>20951.734302000001</c:v>
                </c:pt>
                <c:pt idx="60" formatCode="0.0000">
                  <c:v>20824.484843000002</c:v>
                </c:pt>
                <c:pt idx="61" formatCode="0.0000">
                  <c:v>21315.956473000002</c:v>
                </c:pt>
                <c:pt idx="62" formatCode="0.0000">
                  <c:v>20120.465319999999</c:v>
                </c:pt>
                <c:pt idx="63" formatCode="0.0000">
                  <c:v>19477.430488000002</c:v>
                </c:pt>
                <c:pt idx="64" formatCode="0.0000">
                  <c:v>18445.626255000003</c:v>
                </c:pt>
                <c:pt idx="65" formatCode="0.0000">
                  <c:v>17784.274109000002</c:v>
                </c:pt>
                <c:pt idx="66" formatCode="0.0000">
                  <c:v>17436.398416</c:v>
                </c:pt>
                <c:pt idx="67" formatCode="0.0000">
                  <c:v>17504.343195999998</c:v>
                </c:pt>
                <c:pt idx="68" formatCode="0.0000">
                  <c:v>17617.749741</c:v>
                </c:pt>
                <c:pt idx="69" formatCode="0.0000">
                  <c:v>17183.773724000002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A2-42D8-B73E-F2F201829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093360"/>
        <c:axId val="163082080"/>
      </c:lineChart>
      <c:catAx>
        <c:axId val="348093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Calander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82080"/>
        <c:crosses val="autoZero"/>
        <c:auto val="1"/>
        <c:lblAlgn val="ctr"/>
        <c:lblOffset val="100"/>
        <c:noMultiLvlLbl val="0"/>
      </c:catAx>
      <c:valAx>
        <c:axId val="16308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</a:t>
                </a:r>
                <a:r>
                  <a:rPr lang="en-US" baseline="0"/>
                  <a:t> Flow (ac-ft)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9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073958062934437"/>
          <c:y val="0.12990323487517508"/>
          <c:w val="0.26784736523319203"/>
          <c:h val="0.1021766868977805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39654C-9502-42E0-8C78-EB142D9FDAA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AE04C3-6322-422C-9E29-352EA7B17EAE}">
      <dgm:prSet/>
      <dgm:spPr/>
      <dgm:t>
        <a:bodyPr/>
        <a:lstStyle/>
        <a:p>
          <a:r>
            <a:rPr lang="en-US" baseline="0" dirty="0"/>
            <a:t>The pipeline bought the basin a limited amount of time</a:t>
          </a:r>
          <a:endParaRPr lang="en-US" dirty="0"/>
        </a:p>
      </dgm:t>
    </dgm:pt>
    <dgm:pt modelId="{05986BC4-8C5D-452A-9262-050FCB9103F8}" type="parTrans" cxnId="{B5F84095-3764-4F6C-956A-6FDE03637A8E}">
      <dgm:prSet/>
      <dgm:spPr/>
      <dgm:t>
        <a:bodyPr/>
        <a:lstStyle/>
        <a:p>
          <a:endParaRPr lang="en-US"/>
        </a:p>
      </dgm:t>
    </dgm:pt>
    <dgm:pt modelId="{4DDDBC01-935A-4DB8-8125-651431D50AAC}" type="sibTrans" cxnId="{B5F84095-3764-4F6C-956A-6FDE03637A8E}">
      <dgm:prSet/>
      <dgm:spPr/>
      <dgm:t>
        <a:bodyPr/>
        <a:lstStyle/>
        <a:p>
          <a:endParaRPr lang="en-US"/>
        </a:p>
      </dgm:t>
    </dgm:pt>
    <dgm:pt modelId="{52BD3368-467B-4D90-A3B1-3AC459A57667}">
      <dgm:prSet/>
      <dgm:spPr/>
      <dgm:t>
        <a:bodyPr/>
        <a:lstStyle/>
        <a:p>
          <a:r>
            <a:rPr lang="en-US" baseline="0" dirty="0"/>
            <a:t>A basin wide conservation plan will continue compact compliance </a:t>
          </a:r>
          <a:endParaRPr lang="en-US" dirty="0"/>
        </a:p>
      </dgm:t>
    </dgm:pt>
    <dgm:pt modelId="{42705C99-574F-40B6-A924-D8187FAE28A5}" type="parTrans" cxnId="{F4187932-20B3-4A85-9693-DF96F494011A}">
      <dgm:prSet/>
      <dgm:spPr/>
      <dgm:t>
        <a:bodyPr/>
        <a:lstStyle/>
        <a:p>
          <a:endParaRPr lang="en-US"/>
        </a:p>
      </dgm:t>
    </dgm:pt>
    <dgm:pt modelId="{3A639DDC-6F87-4C2A-8315-740B42927029}" type="sibTrans" cxnId="{F4187932-20B3-4A85-9693-DF96F494011A}">
      <dgm:prSet/>
      <dgm:spPr/>
      <dgm:t>
        <a:bodyPr/>
        <a:lstStyle/>
        <a:p>
          <a:endParaRPr lang="en-US"/>
        </a:p>
      </dgm:t>
    </dgm:pt>
    <dgm:pt modelId="{CFD2C7D9-1CD5-4584-BDC9-B4513914EE85}">
      <dgm:prSet/>
      <dgm:spPr/>
      <dgm:t>
        <a:bodyPr/>
        <a:lstStyle/>
        <a:p>
          <a:r>
            <a:rPr lang="en-US" baseline="0" dirty="0"/>
            <a:t>Impact of a 25% reduction in pumping to the compact obligation</a:t>
          </a:r>
          <a:endParaRPr lang="en-US" dirty="0"/>
        </a:p>
      </dgm:t>
    </dgm:pt>
    <dgm:pt modelId="{26AE6574-842C-4246-BFD0-022FD575F9DF}" type="parTrans" cxnId="{F341B54F-D104-4478-AAE2-816FD3B1F968}">
      <dgm:prSet/>
      <dgm:spPr/>
      <dgm:t>
        <a:bodyPr/>
        <a:lstStyle/>
        <a:p>
          <a:endParaRPr lang="en-US"/>
        </a:p>
      </dgm:t>
    </dgm:pt>
    <dgm:pt modelId="{3AD89332-08C2-49D1-9702-59DC5EE3A431}" type="sibTrans" cxnId="{F341B54F-D104-4478-AAE2-816FD3B1F968}">
      <dgm:prSet/>
      <dgm:spPr/>
      <dgm:t>
        <a:bodyPr/>
        <a:lstStyle/>
        <a:p>
          <a:endParaRPr lang="en-US"/>
        </a:p>
      </dgm:t>
    </dgm:pt>
    <dgm:pt modelId="{E57404E5-3305-4985-9EBC-5E16D641B7CB}" type="pres">
      <dgm:prSet presAssocID="{7A39654C-9502-42E0-8C78-EB142D9FDA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0966E4-0356-49D9-A70F-68FC5B3FF6AC}" type="pres">
      <dgm:prSet presAssocID="{4BAE04C3-6322-422C-9E29-352EA7B17EAE}" presName="hierRoot1" presStyleCnt="0"/>
      <dgm:spPr/>
    </dgm:pt>
    <dgm:pt modelId="{CEC0864B-8501-4D1F-BEBB-95E4707D60B9}" type="pres">
      <dgm:prSet presAssocID="{4BAE04C3-6322-422C-9E29-352EA7B17EAE}" presName="composite" presStyleCnt="0"/>
      <dgm:spPr/>
    </dgm:pt>
    <dgm:pt modelId="{CDC87B92-FE14-492C-8F57-08FAF376A64A}" type="pres">
      <dgm:prSet presAssocID="{4BAE04C3-6322-422C-9E29-352EA7B17EAE}" presName="background" presStyleLbl="node0" presStyleIdx="0" presStyleCnt="3"/>
      <dgm:spPr/>
    </dgm:pt>
    <dgm:pt modelId="{654E93D4-FCA3-4A7A-BCE3-84E9B6B0FDA7}" type="pres">
      <dgm:prSet presAssocID="{4BAE04C3-6322-422C-9E29-352EA7B17EAE}" presName="text" presStyleLbl="fgAcc0" presStyleIdx="0" presStyleCnt="3" custScaleX="134053" custScaleY="116238" custLinFactY="-28007" custLinFactNeighborX="1050" custLinFactNeighborY="-100000">
        <dgm:presLayoutVars>
          <dgm:chPref val="3"/>
        </dgm:presLayoutVars>
      </dgm:prSet>
      <dgm:spPr/>
    </dgm:pt>
    <dgm:pt modelId="{078C9378-90BC-4C4D-B120-FA76D230E46F}" type="pres">
      <dgm:prSet presAssocID="{4BAE04C3-6322-422C-9E29-352EA7B17EAE}" presName="hierChild2" presStyleCnt="0"/>
      <dgm:spPr/>
    </dgm:pt>
    <dgm:pt modelId="{46B21196-3676-4467-9990-76640A0A6632}" type="pres">
      <dgm:prSet presAssocID="{52BD3368-467B-4D90-A3B1-3AC459A57667}" presName="hierRoot1" presStyleCnt="0"/>
      <dgm:spPr/>
    </dgm:pt>
    <dgm:pt modelId="{C32174E0-66EA-4A9A-B447-546656E0BBD3}" type="pres">
      <dgm:prSet presAssocID="{52BD3368-467B-4D90-A3B1-3AC459A57667}" presName="composite" presStyleCnt="0"/>
      <dgm:spPr/>
    </dgm:pt>
    <dgm:pt modelId="{7EDB5330-64E3-4C45-B02B-A1764BBD67BB}" type="pres">
      <dgm:prSet presAssocID="{52BD3368-467B-4D90-A3B1-3AC459A57667}" presName="background" presStyleLbl="node0" presStyleIdx="1" presStyleCnt="3"/>
      <dgm:spPr/>
    </dgm:pt>
    <dgm:pt modelId="{EFE51064-9764-4229-867B-7E775F35A52E}" type="pres">
      <dgm:prSet presAssocID="{52BD3368-467B-4D90-A3B1-3AC459A57667}" presName="text" presStyleLbl="fgAcc0" presStyleIdx="1" presStyleCnt="3" custScaleX="136661" custScaleY="126972" custLinFactNeighborX="-1251" custLinFactNeighborY="-14195">
        <dgm:presLayoutVars>
          <dgm:chPref val="3"/>
        </dgm:presLayoutVars>
      </dgm:prSet>
      <dgm:spPr/>
    </dgm:pt>
    <dgm:pt modelId="{C057AC90-F132-47D8-B072-5372A0FFA628}" type="pres">
      <dgm:prSet presAssocID="{52BD3368-467B-4D90-A3B1-3AC459A57667}" presName="hierChild2" presStyleCnt="0"/>
      <dgm:spPr/>
    </dgm:pt>
    <dgm:pt modelId="{A19E26A9-3A62-40F9-9DAE-38E65CA244EE}" type="pres">
      <dgm:prSet presAssocID="{CFD2C7D9-1CD5-4584-BDC9-B4513914EE85}" presName="hierRoot1" presStyleCnt="0"/>
      <dgm:spPr/>
    </dgm:pt>
    <dgm:pt modelId="{F1C78995-F848-4BB7-8707-C11BCA9F56F7}" type="pres">
      <dgm:prSet presAssocID="{CFD2C7D9-1CD5-4584-BDC9-B4513914EE85}" presName="composite" presStyleCnt="0"/>
      <dgm:spPr/>
    </dgm:pt>
    <dgm:pt modelId="{7A3DB1B3-3858-4DBF-9274-C385059241D2}" type="pres">
      <dgm:prSet presAssocID="{CFD2C7D9-1CD5-4584-BDC9-B4513914EE85}" presName="background" presStyleLbl="node0" presStyleIdx="2" presStyleCnt="3"/>
      <dgm:spPr/>
    </dgm:pt>
    <dgm:pt modelId="{63470CAD-5E5F-4E52-8D69-8D150C186624}" type="pres">
      <dgm:prSet presAssocID="{CFD2C7D9-1CD5-4584-BDC9-B4513914EE85}" presName="text" presStyleLbl="fgAcc0" presStyleIdx="2" presStyleCnt="3" custScaleX="121744" custScaleY="130096" custLinFactNeighborX="762" custLinFactNeighborY="81135">
        <dgm:presLayoutVars>
          <dgm:chPref val="3"/>
        </dgm:presLayoutVars>
      </dgm:prSet>
      <dgm:spPr/>
    </dgm:pt>
    <dgm:pt modelId="{6F601690-230B-4817-BC24-EDA61E669497}" type="pres">
      <dgm:prSet presAssocID="{CFD2C7D9-1CD5-4584-BDC9-B4513914EE85}" presName="hierChild2" presStyleCnt="0"/>
      <dgm:spPr/>
    </dgm:pt>
  </dgm:ptLst>
  <dgm:cxnLst>
    <dgm:cxn modelId="{F4187932-20B3-4A85-9693-DF96F494011A}" srcId="{7A39654C-9502-42E0-8C78-EB142D9FDAA5}" destId="{52BD3368-467B-4D90-A3B1-3AC459A57667}" srcOrd="1" destOrd="0" parTransId="{42705C99-574F-40B6-A924-D8187FAE28A5}" sibTransId="{3A639DDC-6F87-4C2A-8315-740B42927029}"/>
    <dgm:cxn modelId="{05ED0F63-91EC-4D51-873B-B31E3E2617FB}" type="presOf" srcId="{CFD2C7D9-1CD5-4584-BDC9-B4513914EE85}" destId="{63470CAD-5E5F-4E52-8D69-8D150C186624}" srcOrd="0" destOrd="0" presId="urn:microsoft.com/office/officeart/2005/8/layout/hierarchy1"/>
    <dgm:cxn modelId="{F341B54F-D104-4478-AAE2-816FD3B1F968}" srcId="{7A39654C-9502-42E0-8C78-EB142D9FDAA5}" destId="{CFD2C7D9-1CD5-4584-BDC9-B4513914EE85}" srcOrd="2" destOrd="0" parTransId="{26AE6574-842C-4246-BFD0-022FD575F9DF}" sibTransId="{3AD89332-08C2-49D1-9702-59DC5EE3A431}"/>
    <dgm:cxn modelId="{B5F84095-3764-4F6C-956A-6FDE03637A8E}" srcId="{7A39654C-9502-42E0-8C78-EB142D9FDAA5}" destId="{4BAE04C3-6322-422C-9E29-352EA7B17EAE}" srcOrd="0" destOrd="0" parTransId="{05986BC4-8C5D-452A-9262-050FCB9103F8}" sibTransId="{4DDDBC01-935A-4DB8-8125-651431D50AAC}"/>
    <dgm:cxn modelId="{30B412B5-CEB2-4360-8BA3-2CE4C11C3C1E}" type="presOf" srcId="{52BD3368-467B-4D90-A3B1-3AC459A57667}" destId="{EFE51064-9764-4229-867B-7E775F35A52E}" srcOrd="0" destOrd="0" presId="urn:microsoft.com/office/officeart/2005/8/layout/hierarchy1"/>
    <dgm:cxn modelId="{B8DD26D7-9825-4B0F-868F-3E94896422F9}" type="presOf" srcId="{4BAE04C3-6322-422C-9E29-352EA7B17EAE}" destId="{654E93D4-FCA3-4A7A-BCE3-84E9B6B0FDA7}" srcOrd="0" destOrd="0" presId="urn:microsoft.com/office/officeart/2005/8/layout/hierarchy1"/>
    <dgm:cxn modelId="{A9A15EDC-00E7-47A2-81D7-DBAC79C27C3B}" type="presOf" srcId="{7A39654C-9502-42E0-8C78-EB142D9FDAA5}" destId="{E57404E5-3305-4985-9EBC-5E16D641B7CB}" srcOrd="0" destOrd="0" presId="urn:microsoft.com/office/officeart/2005/8/layout/hierarchy1"/>
    <dgm:cxn modelId="{807CF098-7983-498F-8B5E-BD54C0C71A53}" type="presParOf" srcId="{E57404E5-3305-4985-9EBC-5E16D641B7CB}" destId="{E30966E4-0356-49D9-A70F-68FC5B3FF6AC}" srcOrd="0" destOrd="0" presId="urn:microsoft.com/office/officeart/2005/8/layout/hierarchy1"/>
    <dgm:cxn modelId="{9724464D-AF6D-48E6-AAD6-5D9034D2E3F5}" type="presParOf" srcId="{E30966E4-0356-49D9-A70F-68FC5B3FF6AC}" destId="{CEC0864B-8501-4D1F-BEBB-95E4707D60B9}" srcOrd="0" destOrd="0" presId="urn:microsoft.com/office/officeart/2005/8/layout/hierarchy1"/>
    <dgm:cxn modelId="{FD6A63A3-B567-42B5-BB8A-1699A4F6045B}" type="presParOf" srcId="{CEC0864B-8501-4D1F-BEBB-95E4707D60B9}" destId="{CDC87B92-FE14-492C-8F57-08FAF376A64A}" srcOrd="0" destOrd="0" presId="urn:microsoft.com/office/officeart/2005/8/layout/hierarchy1"/>
    <dgm:cxn modelId="{A667E5F8-DEEF-4DCB-A098-0D939269D33D}" type="presParOf" srcId="{CEC0864B-8501-4D1F-BEBB-95E4707D60B9}" destId="{654E93D4-FCA3-4A7A-BCE3-84E9B6B0FDA7}" srcOrd="1" destOrd="0" presId="urn:microsoft.com/office/officeart/2005/8/layout/hierarchy1"/>
    <dgm:cxn modelId="{CD9C7F06-52DC-4D7D-825C-2EE8B70E12FC}" type="presParOf" srcId="{E30966E4-0356-49D9-A70F-68FC5B3FF6AC}" destId="{078C9378-90BC-4C4D-B120-FA76D230E46F}" srcOrd="1" destOrd="0" presId="urn:microsoft.com/office/officeart/2005/8/layout/hierarchy1"/>
    <dgm:cxn modelId="{BE7D502C-DA24-4F38-898D-C99F1DC101D3}" type="presParOf" srcId="{E57404E5-3305-4985-9EBC-5E16D641B7CB}" destId="{46B21196-3676-4467-9990-76640A0A6632}" srcOrd="1" destOrd="0" presId="urn:microsoft.com/office/officeart/2005/8/layout/hierarchy1"/>
    <dgm:cxn modelId="{7B2E45AD-474C-4C38-9B05-C70C2037B8ED}" type="presParOf" srcId="{46B21196-3676-4467-9990-76640A0A6632}" destId="{C32174E0-66EA-4A9A-B447-546656E0BBD3}" srcOrd="0" destOrd="0" presId="urn:microsoft.com/office/officeart/2005/8/layout/hierarchy1"/>
    <dgm:cxn modelId="{0C23AE55-6D67-4978-9E69-044BF6715B2F}" type="presParOf" srcId="{C32174E0-66EA-4A9A-B447-546656E0BBD3}" destId="{7EDB5330-64E3-4C45-B02B-A1764BBD67BB}" srcOrd="0" destOrd="0" presId="urn:microsoft.com/office/officeart/2005/8/layout/hierarchy1"/>
    <dgm:cxn modelId="{AD15CACF-F4A6-42C2-80F3-4568DE2E18F2}" type="presParOf" srcId="{C32174E0-66EA-4A9A-B447-546656E0BBD3}" destId="{EFE51064-9764-4229-867B-7E775F35A52E}" srcOrd="1" destOrd="0" presId="urn:microsoft.com/office/officeart/2005/8/layout/hierarchy1"/>
    <dgm:cxn modelId="{5FF58CAD-398F-476A-9B1F-2E10A640162C}" type="presParOf" srcId="{46B21196-3676-4467-9990-76640A0A6632}" destId="{C057AC90-F132-47D8-B072-5372A0FFA628}" srcOrd="1" destOrd="0" presId="urn:microsoft.com/office/officeart/2005/8/layout/hierarchy1"/>
    <dgm:cxn modelId="{0E0EB812-CA0A-4019-AD88-E27B276EAB7A}" type="presParOf" srcId="{E57404E5-3305-4985-9EBC-5E16D641B7CB}" destId="{A19E26A9-3A62-40F9-9DAE-38E65CA244EE}" srcOrd="2" destOrd="0" presId="urn:microsoft.com/office/officeart/2005/8/layout/hierarchy1"/>
    <dgm:cxn modelId="{09C92509-AAD4-4EC1-B99E-43C03146EC49}" type="presParOf" srcId="{A19E26A9-3A62-40F9-9DAE-38E65CA244EE}" destId="{F1C78995-F848-4BB7-8707-C11BCA9F56F7}" srcOrd="0" destOrd="0" presId="urn:microsoft.com/office/officeart/2005/8/layout/hierarchy1"/>
    <dgm:cxn modelId="{A2473A4E-DE50-414A-A181-B94E0E15F32B}" type="presParOf" srcId="{F1C78995-F848-4BB7-8707-C11BCA9F56F7}" destId="{7A3DB1B3-3858-4DBF-9274-C385059241D2}" srcOrd="0" destOrd="0" presId="urn:microsoft.com/office/officeart/2005/8/layout/hierarchy1"/>
    <dgm:cxn modelId="{E3C75C40-93C5-4BB4-85AD-87773816B85D}" type="presParOf" srcId="{F1C78995-F848-4BB7-8707-C11BCA9F56F7}" destId="{63470CAD-5E5F-4E52-8D69-8D150C186624}" srcOrd="1" destOrd="0" presId="urn:microsoft.com/office/officeart/2005/8/layout/hierarchy1"/>
    <dgm:cxn modelId="{CC93B051-1AB4-45EC-9D06-39168E22A8C4}" type="presParOf" srcId="{A19E26A9-3A62-40F9-9DAE-38E65CA244EE}" destId="{6F601690-230B-4817-BC24-EDA61E6694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87B92-FE14-492C-8F57-08FAF376A64A}">
      <dsp:nvSpPr>
        <dsp:cNvPr id="0" name=""/>
        <dsp:cNvSpPr/>
      </dsp:nvSpPr>
      <dsp:spPr>
        <a:xfrm>
          <a:off x="21745" y="686303"/>
          <a:ext cx="2358673" cy="1298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E93D4-FCA3-4A7A-BCE3-84E9B6B0FDA7}">
      <dsp:nvSpPr>
        <dsp:cNvPr id="0" name=""/>
        <dsp:cNvSpPr/>
      </dsp:nvSpPr>
      <dsp:spPr>
        <a:xfrm>
          <a:off x="217246" y="872029"/>
          <a:ext cx="2358673" cy="1298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/>
            <a:t>The pipeline bought the basin a limited amount of time</a:t>
          </a:r>
          <a:endParaRPr lang="en-US" sz="1900" kern="1200" dirty="0"/>
        </a:p>
      </dsp:txBody>
      <dsp:txXfrm>
        <a:off x="255284" y="910067"/>
        <a:ext cx="2282597" cy="1222637"/>
      </dsp:txXfrm>
    </dsp:sp>
    <dsp:sp modelId="{7EDB5330-64E3-4C45-B02B-A1764BBD67BB}">
      <dsp:nvSpPr>
        <dsp:cNvPr id="0" name=""/>
        <dsp:cNvSpPr/>
      </dsp:nvSpPr>
      <dsp:spPr>
        <a:xfrm>
          <a:off x="2730935" y="1957911"/>
          <a:ext cx="2404561" cy="1418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51064-9764-4229-867B-7E775F35A52E}">
      <dsp:nvSpPr>
        <dsp:cNvPr id="0" name=""/>
        <dsp:cNvSpPr/>
      </dsp:nvSpPr>
      <dsp:spPr>
        <a:xfrm>
          <a:off x="2926436" y="2143637"/>
          <a:ext cx="2404561" cy="1418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/>
            <a:t>A basin wide conservation plan will continue compact compliance </a:t>
          </a:r>
          <a:endParaRPr lang="en-US" sz="1900" kern="1200" dirty="0"/>
        </a:p>
      </dsp:txBody>
      <dsp:txXfrm>
        <a:off x="2967987" y="2185188"/>
        <a:ext cx="2321459" cy="1335540"/>
      </dsp:txXfrm>
    </dsp:sp>
    <dsp:sp modelId="{7A3DB1B3-3858-4DBF-9274-C385059241D2}">
      <dsp:nvSpPr>
        <dsp:cNvPr id="0" name=""/>
        <dsp:cNvSpPr/>
      </dsp:nvSpPr>
      <dsp:spPr>
        <a:xfrm>
          <a:off x="5551781" y="3023022"/>
          <a:ext cx="2142096" cy="1453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70CAD-5E5F-4E52-8D69-8D150C186624}">
      <dsp:nvSpPr>
        <dsp:cNvPr id="0" name=""/>
        <dsp:cNvSpPr/>
      </dsp:nvSpPr>
      <dsp:spPr>
        <a:xfrm>
          <a:off x="5747281" y="3208748"/>
          <a:ext cx="2142096" cy="1453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/>
            <a:t>Impact of a 25% reduction in pumping to the compact obligation</a:t>
          </a:r>
          <a:endParaRPr lang="en-US" sz="1900" kern="1200" dirty="0"/>
        </a:p>
      </dsp:txBody>
      <dsp:txXfrm>
        <a:off x="5789854" y="3251321"/>
        <a:ext cx="2056950" cy="136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0.95648</cdr:y>
    </cdr:from>
    <cdr:to>
      <cdr:x>0.10549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C2AFF09-0F15-4E81-9714-4EE8EC9CE273}"/>
            </a:ext>
          </a:extLst>
        </cdr:cNvPr>
        <cdr:cNvSpPr txBox="1"/>
      </cdr:nvSpPr>
      <cdr:spPr>
        <a:xfrm xmlns:a="http://schemas.openxmlformats.org/drawingml/2006/main">
          <a:off x="0" y="6018609"/>
          <a:ext cx="914400" cy="27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Note: 2019 Pumping data unavailable as of 1/31/2020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0.95648</cdr:y>
    </cdr:from>
    <cdr:to>
      <cdr:x>0.10549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B09241-9A53-4E41-9720-E8F434F08ADC}"/>
            </a:ext>
          </a:extLst>
        </cdr:cNvPr>
        <cdr:cNvSpPr txBox="1"/>
      </cdr:nvSpPr>
      <cdr:spPr>
        <a:xfrm xmlns:a="http://schemas.openxmlformats.org/drawingml/2006/main">
          <a:off x="0" y="6018609"/>
          <a:ext cx="914400" cy="27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Note: Data from 10/22/2019 onward is from provisional data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0.95648</cdr:y>
    </cdr:from>
    <cdr:to>
      <cdr:x>0.10549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70C4221-DF65-443B-8336-0FB681098B2F}"/>
            </a:ext>
          </a:extLst>
        </cdr:cNvPr>
        <cdr:cNvSpPr txBox="1"/>
      </cdr:nvSpPr>
      <cdr:spPr>
        <a:xfrm xmlns:a="http://schemas.openxmlformats.org/drawingml/2006/main">
          <a:off x="0" y="6018609"/>
          <a:ext cx="914400" cy="27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Note: Data from 10/22/2019 onward is from provisional data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0.95648</cdr:y>
    </cdr:from>
    <cdr:to>
      <cdr:x>0.10549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B09241-9A53-4E41-9720-E8F434F08ADC}"/>
            </a:ext>
          </a:extLst>
        </cdr:cNvPr>
        <cdr:cNvSpPr txBox="1"/>
      </cdr:nvSpPr>
      <cdr:spPr>
        <a:xfrm xmlns:a="http://schemas.openxmlformats.org/drawingml/2006/main">
          <a:off x="0" y="6018609"/>
          <a:ext cx="914400" cy="27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Note: Data from 10/22/2019 onward is from provisional data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5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97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801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35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3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31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99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4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4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5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6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74000">
              <a:schemeClr val="accent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7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9394-CC27-468A-B167-8E08F06D4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09" y="4317475"/>
            <a:ext cx="10916365" cy="1382933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Algerian" panose="04020705040A02060702" pitchFamily="82" charset="0"/>
              </a:rPr>
              <a:t>Conservation</a:t>
            </a:r>
            <a:r>
              <a:rPr lang="en-US" sz="8000" b="1" dirty="0"/>
              <a:t> 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EA5A37AD-F81D-485B-AC40-D414FD93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44" y="981512"/>
            <a:ext cx="5430297" cy="333596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B129CD-7AF5-4174-81CB-370AA88374FC}"/>
              </a:ext>
            </a:extLst>
          </p:cNvPr>
          <p:cNvSpPr txBox="1">
            <a:spLocks/>
          </p:cNvSpPr>
          <p:nvPr/>
        </p:nvSpPr>
        <p:spPr>
          <a:xfrm rot="21164872">
            <a:off x="-1316070" y="5748189"/>
            <a:ext cx="7143992" cy="428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Get involved—Republicanriver.com </a:t>
            </a:r>
          </a:p>
        </p:txBody>
      </p:sp>
    </p:spTree>
    <p:extLst>
      <p:ext uri="{BB962C8B-B14F-4D97-AF65-F5344CB8AC3E}">
        <p14:creationId xmlns:p14="http://schemas.microsoft.com/office/powerpoint/2010/main" val="353099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8B36480-E870-4CB3-8B34-343CFA92C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32184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36B79A-A4C0-44CB-A2F6-EC981FCA3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74086"/>
              </p:ext>
            </p:extLst>
          </p:nvPr>
        </p:nvGraphicFramePr>
        <p:xfrm>
          <a:off x="4941116" y="864063"/>
          <a:ext cx="3221372" cy="159390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07522">
                  <a:extLst>
                    <a:ext uri="{9D8B030D-6E8A-4147-A177-3AD203B41FA5}">
                      <a16:colId xmlns:a16="http://schemas.microsoft.com/office/drawing/2014/main" val="338993207"/>
                    </a:ext>
                  </a:extLst>
                </a:gridCol>
                <a:gridCol w="807522">
                  <a:extLst>
                    <a:ext uri="{9D8B030D-6E8A-4147-A177-3AD203B41FA5}">
                      <a16:colId xmlns:a16="http://schemas.microsoft.com/office/drawing/2014/main" val="1953576915"/>
                    </a:ext>
                  </a:extLst>
                </a:gridCol>
                <a:gridCol w="807522">
                  <a:extLst>
                    <a:ext uri="{9D8B030D-6E8A-4147-A177-3AD203B41FA5}">
                      <a16:colId xmlns:a16="http://schemas.microsoft.com/office/drawing/2014/main" val="815226857"/>
                    </a:ext>
                  </a:extLst>
                </a:gridCol>
                <a:gridCol w="798806">
                  <a:extLst>
                    <a:ext uri="{9D8B030D-6E8A-4147-A177-3AD203B41FA5}">
                      <a16:colId xmlns:a16="http://schemas.microsoft.com/office/drawing/2014/main" val="3232920788"/>
                    </a:ext>
                  </a:extLst>
                </a:gridCol>
              </a:tblGrid>
              <a:tr h="26849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North Fork at Colorado Nebraska Stateline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63280"/>
                  </a:ext>
                </a:extLst>
              </a:tr>
              <a:tr h="22090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10-year Averages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1960-1969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</a:t>
                      </a:r>
                      <a:r>
                        <a:rPr lang="en-US" sz="1100" b="0" u="none" strike="noStrike" kern="1200" dirty="0">
                          <a:effectLst/>
                        </a:rPr>
                        <a:t>36,403.77</a:t>
                      </a:r>
                      <a:r>
                        <a:rPr lang="en-US" sz="1100" b="0" u="none" strike="noStrike" dirty="0"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32286"/>
                  </a:ext>
                </a:extLst>
              </a:tr>
              <a:tr h="22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1970-1979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28,969.91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8533716"/>
                  </a:ext>
                </a:extLst>
              </a:tr>
              <a:tr h="22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1980-1989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30,041.09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8937410"/>
                  </a:ext>
                </a:extLst>
              </a:tr>
              <a:tr h="22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1990-1999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25,544.27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2589432"/>
                  </a:ext>
                </a:extLst>
              </a:tr>
              <a:tr h="22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2000-2009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effectLst/>
                        </a:rPr>
                        <a:t> 19,708.54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Pipeline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388708"/>
                  </a:ext>
                </a:extLst>
              </a:tr>
              <a:tr h="22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2010-2019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effectLst/>
                        </a:rPr>
                        <a:t> 17,814.70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effectLst/>
                        </a:rPr>
                        <a:t>10374.33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845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8830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05FD6-0B25-4115-83D6-CC2FE88A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2784"/>
            <a:ext cx="6096000" cy="3807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5E458F-FEDC-43E2-8808-A19D03D88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901" y="77504"/>
            <a:ext cx="6630099" cy="3121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8F5C6-9246-4F13-B835-577491EA3AD3}"/>
              </a:ext>
            </a:extLst>
          </p:cNvPr>
          <p:cNvSpPr txBox="1"/>
          <p:nvPr/>
        </p:nvSpPr>
        <p:spPr>
          <a:xfrm>
            <a:off x="6096000" y="3292463"/>
            <a:ext cx="621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Wells in the SFFZ are eligible for $200/</a:t>
            </a:r>
            <a:r>
              <a:rPr lang="en-US" dirty="0" err="1"/>
              <a:t>irr</a:t>
            </a:r>
            <a:r>
              <a:rPr lang="en-US" dirty="0"/>
              <a:t>. ac. incentive payment.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0FCE9C6-481A-4F44-8967-2364E9A2B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596472"/>
              </p:ext>
            </p:extLst>
          </p:nvPr>
        </p:nvGraphicFramePr>
        <p:xfrm>
          <a:off x="7260154" y="3780504"/>
          <a:ext cx="3882341" cy="2999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5" imgW="7543540" imgH="5829184" progId="AcroExch.Document.DC">
                  <p:embed/>
                </p:oleObj>
              </mc:Choice>
              <mc:Fallback>
                <p:oleObj name="Acrobat Document" r:id="rId5" imgW="7543540" imgH="5829184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8C4EC52-BA9D-491C-A5BC-E1C1DB1F3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60154" y="3780504"/>
                        <a:ext cx="3882341" cy="2999992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8A18D2-2960-49E7-AF41-258BA71B5260}"/>
              </a:ext>
            </a:extLst>
          </p:cNvPr>
          <p:cNvSpPr txBox="1"/>
          <p:nvPr/>
        </p:nvSpPr>
        <p:spPr>
          <a:xfrm rot="20784407">
            <a:off x="654298" y="1201979"/>
            <a:ext cx="42533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Conservation programs for permanent retirement of irrigation</a:t>
            </a:r>
          </a:p>
        </p:txBody>
      </p:sp>
    </p:spTree>
    <p:extLst>
      <p:ext uri="{BB962C8B-B14F-4D97-AF65-F5344CB8AC3E}">
        <p14:creationId xmlns:p14="http://schemas.microsoft.com/office/powerpoint/2010/main" val="143458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A2AC8B9-37B6-4E3B-891E-6B84EFA1F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077" y="67112"/>
            <a:ext cx="4767275" cy="67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72A7B-0DCD-4174-BF7D-48234F5C9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811" y="2608976"/>
            <a:ext cx="5243247" cy="4194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0181-019D-48F3-91E4-BAB07B7C8BCC}"/>
              </a:ext>
            </a:extLst>
          </p:cNvPr>
          <p:cNvSpPr txBox="1"/>
          <p:nvPr/>
        </p:nvSpPr>
        <p:spPr>
          <a:xfrm>
            <a:off x="6995925" y="927781"/>
            <a:ext cx="2668191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Go to RRWCD website: </a:t>
            </a:r>
            <a:r>
              <a:rPr lang="en-US" sz="2400" u="sng" dirty="0"/>
              <a:t>republicanriver.com</a:t>
            </a:r>
            <a:r>
              <a:rPr lang="en-US" dirty="0"/>
              <a:t>       to view this interactive map and zoom in for more detail.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AA249-15AC-4941-AC06-F2D648761D05}"/>
              </a:ext>
            </a:extLst>
          </p:cNvPr>
          <p:cNvSpPr txBox="1"/>
          <p:nvPr/>
        </p:nvSpPr>
        <p:spPr>
          <a:xfrm>
            <a:off x="257750" y="1624934"/>
            <a:ext cx="2820516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Green dots—wells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Red dots—EQIP/OAI/AWEP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Orange dots—CREP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945223-E116-4981-BDD8-F071CD709DAA}"/>
              </a:ext>
            </a:extLst>
          </p:cNvPr>
          <p:cNvCxnSpPr>
            <a:cxnSpLocks/>
          </p:cNvCxnSpPr>
          <p:nvPr/>
        </p:nvCxnSpPr>
        <p:spPr>
          <a:xfrm>
            <a:off x="6160075" y="4528878"/>
            <a:ext cx="9705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2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B86D9-4B56-4D12-B37B-CF7A606CC408}"/>
              </a:ext>
            </a:extLst>
          </p:cNvPr>
          <p:cNvSpPr txBox="1"/>
          <p:nvPr/>
        </p:nvSpPr>
        <p:spPr>
          <a:xfrm>
            <a:off x="285227" y="2332139"/>
            <a:ext cx="3078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Republican River Compact Water Use Rules provides the State Engineer the legal steps to curtail large capacity wells if the Basin is not in compliance with the compact.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280F5-4524-444C-9E67-3B5A6AE1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22" y="0"/>
            <a:ext cx="65065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80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59D4-0D76-4E30-A241-F5091CB1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40" y="738231"/>
            <a:ext cx="2366320" cy="5179153"/>
          </a:xfr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The 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C7F6-7CA0-4239-BB20-9A41CBD5E4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72374" y="738231"/>
            <a:ext cx="7956186" cy="5179153"/>
          </a:xfrm>
        </p:spPr>
        <p:txBody>
          <a:bodyPr>
            <a:normAutofit/>
          </a:bodyPr>
          <a:lstStyle/>
          <a:p>
            <a:r>
              <a:rPr lang="en-US" sz="2400" dirty="0"/>
              <a:t>WE are not out of time… </a:t>
            </a:r>
          </a:p>
          <a:p>
            <a:pPr marL="0" indent="0">
              <a:buNone/>
            </a:pPr>
            <a:r>
              <a:rPr lang="en-US" sz="4300" dirty="0">
                <a:latin typeface="Mistral" panose="03090702030407020403" pitchFamily="66" charset="0"/>
              </a:rPr>
              <a:t>	To avoid a catastrophe</a:t>
            </a:r>
            <a:r>
              <a:rPr lang="en-US" sz="2400" dirty="0"/>
              <a:t>	</a:t>
            </a:r>
            <a:endParaRPr lang="en-US" sz="1000" dirty="0"/>
          </a:p>
          <a:p>
            <a:r>
              <a:rPr lang="en-US" sz="2400" dirty="0"/>
              <a:t>We must continue seeking better efficiency </a:t>
            </a:r>
          </a:p>
          <a:p>
            <a:pPr lvl="1"/>
            <a:r>
              <a:rPr lang="en-US" dirty="0"/>
              <a:t>Colorado Master Irrigator</a:t>
            </a:r>
          </a:p>
          <a:p>
            <a:pPr lvl="1"/>
            <a:r>
              <a:rPr lang="en-US" dirty="0"/>
              <a:t>We can find new ways to use less water and still be profitable</a:t>
            </a:r>
          </a:p>
          <a:p>
            <a:pPr lvl="1"/>
            <a:r>
              <a:rPr lang="en-US" dirty="0"/>
              <a:t>Retire water now</a:t>
            </a:r>
          </a:p>
          <a:p>
            <a:pPr lvl="1"/>
            <a:endParaRPr lang="en-US" sz="1000" dirty="0"/>
          </a:p>
          <a:p>
            <a:r>
              <a:rPr lang="en-US" sz="2400" dirty="0"/>
              <a:t>Purchase of surface water rights</a:t>
            </a:r>
          </a:p>
          <a:p>
            <a:pPr lvl="1"/>
            <a:r>
              <a:rPr lang="en-US" dirty="0"/>
              <a:t>Work to get stream flow</a:t>
            </a:r>
          </a:p>
          <a:p>
            <a:pPr lvl="1"/>
            <a:r>
              <a:rPr lang="en-US" dirty="0"/>
              <a:t>We must maximize return on water to preserve our economic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F0BC8-E290-48BB-859F-8A6BF9D7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215" y="135852"/>
            <a:ext cx="6311943" cy="960901"/>
          </a:xfrm>
        </p:spPr>
        <p:txBody>
          <a:bodyPr/>
          <a:lstStyle/>
          <a:p>
            <a:r>
              <a:rPr lang="en-US" dirty="0"/>
              <a:t>TRIBUTARY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EC9CF-AB49-43BD-B6C7-1B17FEF7DF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4842" y="843822"/>
            <a:ext cx="6706997" cy="1085646"/>
          </a:xfrm>
        </p:spPr>
        <p:txBody>
          <a:bodyPr/>
          <a:lstStyle/>
          <a:p>
            <a:r>
              <a:rPr lang="en-US" dirty="0"/>
              <a:t>We can get marginal increased flow in tributaries</a:t>
            </a:r>
          </a:p>
          <a:p>
            <a:r>
              <a:rPr lang="en-US" dirty="0"/>
              <a:t>Phreatophytes control and water retirement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40BFE-72CE-4D8B-A39E-23401E43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3" y="2285655"/>
            <a:ext cx="5201287" cy="36492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0E703-ABED-46C9-A7D4-B8633D480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088" y="2285655"/>
            <a:ext cx="5004139" cy="36492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290335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2CE9-8023-4D9B-B679-39F750D9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552" y="1350372"/>
            <a:ext cx="2117292" cy="4157256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Extend the life of the pipeline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92CEEA-37C9-4BDD-83FB-9706CE4A650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05133741"/>
              </p:ext>
            </p:extLst>
          </p:nvPr>
        </p:nvGraphicFramePr>
        <p:xfrm>
          <a:off x="3380764" y="629174"/>
          <a:ext cx="7889378" cy="5872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51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59D4-0D76-4E30-A241-F5091CB1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7780"/>
            <a:ext cx="10364451" cy="830510"/>
          </a:xfrm>
        </p:spPr>
        <p:txBody>
          <a:bodyPr>
            <a:normAutofit/>
          </a:bodyPr>
          <a:lstStyle/>
          <a:p>
            <a:r>
              <a:rPr lang="en-US" sz="4800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DC7F6-7CA0-4239-BB20-9A41CBD5E4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868101"/>
            <a:ext cx="10363826" cy="5741043"/>
          </a:xfrm>
        </p:spPr>
        <p:txBody>
          <a:bodyPr>
            <a:normAutofit fontScale="92500"/>
          </a:bodyPr>
          <a:lstStyle/>
          <a:p>
            <a:r>
              <a:rPr lang="en-US" sz="2600" b="1" dirty="0"/>
              <a:t>GROUND WATER MANAGEMENT DISTRICTs have a choice to make—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b="1" dirty="0"/>
              <a:t>FORM A SPECIAL TASK FORCE</a:t>
            </a:r>
          </a:p>
          <a:p>
            <a:pPr lvl="2" fontAlgn="base"/>
            <a:r>
              <a:rPr lang="en-US" dirty="0"/>
              <a:t>1 MEMBER FROM EVERY DISTRICT AND OUTSIDE experts</a:t>
            </a:r>
          </a:p>
          <a:p>
            <a:pPr lvl="2" fontAlgn="base"/>
            <a:r>
              <a:rPr lang="en-US" dirty="0"/>
              <a:t>CREATE A COMPREHENSIVE WATER CONSERVATION PLAN FOR THE ENTIRE BASIN</a:t>
            </a:r>
          </a:p>
          <a:p>
            <a:pPr lvl="2" fontAlgn="base"/>
            <a:r>
              <a:rPr lang="en-US" dirty="0"/>
              <a:t>EVERY DISTRICT MUST AGREE ON the PLAN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b="1" dirty="0"/>
              <a:t>ASK THE RRWCD TO CREATE A CONSERVATION PLAN</a:t>
            </a:r>
          </a:p>
          <a:p>
            <a:pPr lvl="2" fontAlgn="base"/>
            <a:r>
              <a:rPr lang="en-US" dirty="0"/>
              <a:t>BY SIGNING A RESOLUTION AND SUPPORTING NECESSARY Statute CHANGES</a:t>
            </a:r>
            <a:endParaRPr lang="en-US" sz="1800" dirty="0"/>
          </a:p>
          <a:p>
            <a:pPr marL="800100" lvl="1" indent="-342900" fontAlgn="base">
              <a:buFont typeface="+mj-lt"/>
              <a:buAutoNum type="arabicPeriod"/>
            </a:pPr>
            <a:r>
              <a:rPr lang="en-US" b="1" dirty="0"/>
              <a:t>DO NOTHING</a:t>
            </a:r>
          </a:p>
          <a:p>
            <a:pPr lvl="1" fontAlgn="base">
              <a:lnSpc>
                <a:spcPct val="100000"/>
              </a:lnSpc>
            </a:pPr>
            <a:endParaRPr lang="en-US" sz="1000" b="1" u="sng" dirty="0"/>
          </a:p>
          <a:p>
            <a:pPr fontAlgn="base"/>
            <a:r>
              <a:rPr lang="en-US" sz="2600" b="1" dirty="0"/>
              <a:t>RRWCD WILL USE “POWER OF THE PURSE” TO encourage conservation </a:t>
            </a:r>
          </a:p>
          <a:p>
            <a:pPr lvl="1" fontAlgn="base"/>
            <a:r>
              <a:rPr lang="en-US" dirty="0"/>
              <a:t>Can’t ignore obligation to future compact compliance</a:t>
            </a:r>
          </a:p>
          <a:p>
            <a:pPr lvl="1" fontAlgn="base"/>
            <a:r>
              <a:rPr lang="en-US" dirty="0"/>
              <a:t>Will be forced to use existing statutory authority to maintain compliance</a:t>
            </a:r>
          </a:p>
          <a:p>
            <a:pPr lvl="1" fontAlgn="base"/>
            <a:r>
              <a:rPr lang="en-US" dirty="0"/>
              <a:t>Ultimately, we need to worried about our future and not just compact compliance</a:t>
            </a:r>
          </a:p>
          <a:p>
            <a:r>
              <a:rPr lang="en-US" sz="2600" b="1" dirty="0"/>
              <a:t>DO WE HAVE ANOTHER CHOICE?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50CB7A77-993F-4094-A223-BE934508DE50}"/>
              </a:ext>
            </a:extLst>
          </p:cNvPr>
          <p:cNvSpPr/>
          <p:nvPr/>
        </p:nvSpPr>
        <p:spPr>
          <a:xfrm>
            <a:off x="4141364" y="206272"/>
            <a:ext cx="3909269" cy="10263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CA734D-92AA-49DC-8E0B-C86FF3110ED6}"/>
              </a:ext>
            </a:extLst>
          </p:cNvPr>
          <p:cNvSpPr/>
          <p:nvPr/>
        </p:nvSpPr>
        <p:spPr>
          <a:xfrm>
            <a:off x="3743191" y="4712946"/>
            <a:ext cx="4537818" cy="188752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A0D40-60D9-4209-B52F-BB77EDFB3C81}"/>
              </a:ext>
            </a:extLst>
          </p:cNvPr>
          <p:cNvSpPr txBox="1"/>
          <p:nvPr/>
        </p:nvSpPr>
        <p:spPr>
          <a:xfrm>
            <a:off x="957847" y="1082180"/>
            <a:ext cx="231386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Ground Water</a:t>
            </a:r>
          </a:p>
          <a:p>
            <a:pPr algn="ctr"/>
            <a:r>
              <a:rPr lang="en-US" sz="2400" b="1" dirty="0"/>
              <a:t>Management Districts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17E2F-1234-4C6B-90D3-1E3EC2AFF4C7}"/>
              </a:ext>
            </a:extLst>
          </p:cNvPr>
          <p:cNvSpPr txBox="1"/>
          <p:nvPr/>
        </p:nvSpPr>
        <p:spPr>
          <a:xfrm>
            <a:off x="8920294" y="1082180"/>
            <a:ext cx="1870745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RRWCD</a:t>
            </a:r>
          </a:p>
          <a:p>
            <a:pPr algn="ctr"/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332D8-57FD-4CE1-BB70-3312A1A3AE67}"/>
              </a:ext>
            </a:extLst>
          </p:cNvPr>
          <p:cNvSpPr txBox="1"/>
          <p:nvPr/>
        </p:nvSpPr>
        <p:spPr>
          <a:xfrm>
            <a:off x="1015172" y="2572425"/>
            <a:ext cx="2217274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Jurisdictional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CEA75-A18F-43D5-8929-D862C4EA1902}"/>
              </a:ext>
            </a:extLst>
          </p:cNvPr>
          <p:cNvSpPr txBox="1"/>
          <p:nvPr/>
        </p:nvSpPr>
        <p:spPr>
          <a:xfrm>
            <a:off x="8457495" y="2572425"/>
            <a:ext cx="2796343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Authority to gather funds for</a:t>
            </a:r>
          </a:p>
          <a:p>
            <a:pPr algn="ctr"/>
            <a:r>
              <a:rPr lang="en-US" dirty="0"/>
              <a:t>conservation and compact </a:t>
            </a:r>
          </a:p>
          <a:p>
            <a:pPr algn="ctr"/>
            <a:r>
              <a:rPr lang="en-US" dirty="0"/>
              <a:t>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58B49-EA01-4618-B1A3-786DEE65AFA1}"/>
              </a:ext>
            </a:extLst>
          </p:cNvPr>
          <p:cNvSpPr txBox="1"/>
          <p:nvPr/>
        </p:nvSpPr>
        <p:spPr>
          <a:xfrm>
            <a:off x="4099269" y="4792262"/>
            <a:ext cx="38843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Elongate </a:t>
            </a:r>
          </a:p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the lifespan of the aquifer </a:t>
            </a:r>
          </a:p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</a:p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our local communities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88CBDD-D0E4-464C-A8CF-A1F68919807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372837" y="3495755"/>
            <a:ext cx="2482830" cy="1524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3D5E2A-36BA-43BC-9D3E-D7091B114E26}"/>
              </a:ext>
            </a:extLst>
          </p:cNvPr>
          <p:cNvCxnSpPr>
            <a:cxnSpLocks/>
            <a:stCxn id="5" idx="0"/>
            <a:endCxn id="3" idx="2"/>
          </p:cNvCxnSpPr>
          <p:nvPr/>
        </p:nvCxnSpPr>
        <p:spPr>
          <a:xfrm flipV="1">
            <a:off x="9855667" y="2282509"/>
            <a:ext cx="0" cy="289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B9F81D-F5E1-4E9A-9950-C7D865B37E70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2114777" y="2282509"/>
            <a:ext cx="9032" cy="289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02BE6C4-4797-487A-BA4C-A5668719093D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708832" y="1682345"/>
            <a:ext cx="12114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ED3133-9409-46E3-8495-97D772A0C408}"/>
              </a:ext>
            </a:extLst>
          </p:cNvPr>
          <p:cNvSpPr txBox="1"/>
          <p:nvPr/>
        </p:nvSpPr>
        <p:spPr>
          <a:xfrm>
            <a:off x="4428637" y="1418079"/>
            <a:ext cx="3225663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Tools: </a:t>
            </a:r>
          </a:p>
          <a:p>
            <a:pPr algn="ctr"/>
            <a:r>
              <a:rPr lang="en-US" dirty="0"/>
              <a:t>funding for conservation projects</a:t>
            </a:r>
          </a:p>
          <a:p>
            <a:pPr algn="ctr"/>
            <a:r>
              <a:rPr lang="en-US" dirty="0"/>
              <a:t>assistance with public meetings</a:t>
            </a:r>
          </a:p>
          <a:p>
            <a:pPr algn="ctr"/>
            <a:r>
              <a:rPr lang="en-US" dirty="0"/>
              <a:t>other ideas..?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FED36D4-3DE0-4F88-9EB8-6CC06254AE4B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3271707" y="1682345"/>
            <a:ext cx="12114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A904275-1E5E-46D0-AF85-8D85CB0077DE}"/>
              </a:ext>
            </a:extLst>
          </p:cNvPr>
          <p:cNvSpPr txBox="1"/>
          <p:nvPr/>
        </p:nvSpPr>
        <p:spPr>
          <a:xfrm>
            <a:off x="4617114" y="402509"/>
            <a:ext cx="284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sto MT" panose="02040603050505030304" pitchFamily="18" charset="0"/>
                <a:cs typeface="Latha" panose="020B0502040204020203" pitchFamily="34" charset="0"/>
              </a:rPr>
              <a:t>JOINT EFFORT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C6F7F4-2FF0-4CA2-9FED-2D5C79EA7AA0}"/>
              </a:ext>
            </a:extLst>
          </p:cNvPr>
          <p:cNvSpPr txBox="1"/>
          <p:nvPr/>
        </p:nvSpPr>
        <p:spPr>
          <a:xfrm>
            <a:off x="4105820" y="3403238"/>
            <a:ext cx="3884397" cy="7078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eorgia" panose="02040502050405020303" pitchFamily="18" charset="0"/>
              </a:rPr>
              <a:t>TASK FORCE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FEAFEB4-DC82-4957-9833-7487E396AB9C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2962891" y="2282509"/>
            <a:ext cx="1142929" cy="14746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3759BB4-D583-43F5-903F-51C06E659AAA}"/>
              </a:ext>
            </a:extLst>
          </p:cNvPr>
          <p:cNvCxnSpPr>
            <a:cxnSpLocks/>
            <a:stCxn id="21" idx="2"/>
            <a:endCxn id="68" idx="0"/>
          </p:cNvCxnSpPr>
          <p:nvPr/>
        </p:nvCxnSpPr>
        <p:spPr>
          <a:xfrm>
            <a:off x="6041469" y="2618408"/>
            <a:ext cx="6550" cy="7848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D788647-8638-4F48-BD18-D302374D978B}"/>
              </a:ext>
            </a:extLst>
          </p:cNvPr>
          <p:cNvCxnSpPr>
            <a:cxnSpLocks/>
            <a:stCxn id="68" idx="2"/>
            <a:endCxn id="6" idx="0"/>
          </p:cNvCxnSpPr>
          <p:nvPr/>
        </p:nvCxnSpPr>
        <p:spPr>
          <a:xfrm flipH="1">
            <a:off x="6041468" y="4111124"/>
            <a:ext cx="6551" cy="681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6E2260D-2BC0-412A-A50B-9CF8E56AF55F}"/>
              </a:ext>
            </a:extLst>
          </p:cNvPr>
          <p:cNvCxnSpPr>
            <a:stCxn id="4" idx="2"/>
          </p:cNvCxnSpPr>
          <p:nvPr/>
        </p:nvCxnSpPr>
        <p:spPr>
          <a:xfrm>
            <a:off x="2123809" y="2941757"/>
            <a:ext cx="2304828" cy="21929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edlot Steers.JPG">
            <a:extLst>
              <a:ext uri="{FF2B5EF4-FFF2-40B4-BE49-F238E27FC236}">
                <a16:creationId xmlns:a16="http://schemas.microsoft.com/office/drawing/2014/main" id="{C7E2F353-5B7A-4751-968F-094F15CF25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0114" b="4773"/>
          <a:stretch>
            <a:fillRect/>
          </a:stretch>
        </p:blipFill>
        <p:spPr>
          <a:xfrm>
            <a:off x="-3052" y="2135697"/>
            <a:ext cx="3339446" cy="20412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Picture 24" descr="Sugar Beets &amp; Corn under Sprinkler 7-13-2010.JPG">
            <a:extLst>
              <a:ext uri="{FF2B5EF4-FFF2-40B4-BE49-F238E27FC236}">
                <a16:creationId xmlns:a16="http://schemas.microsoft.com/office/drawing/2014/main" id="{04CCFED2-9678-486E-8CD2-0FEB3AD45A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10210"/>
            <a:ext cx="2782101" cy="2112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 descr="C:\Users\Manager\AppData\Local\Microsoft\Windows\Temporary Internet Files\Content.IE5\M3WWJPEO\MP900406884[1].jpg">
            <a:extLst>
              <a:ext uri="{FF2B5EF4-FFF2-40B4-BE49-F238E27FC236}">
                <a16:creationId xmlns:a16="http://schemas.microsoft.com/office/drawing/2014/main" id="{06CD57B7-CE87-4EE2-8769-6A80F145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4355147" cy="21356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" name="Picture 9" descr="Irrigated Corn.JPG">
            <a:extLst>
              <a:ext uri="{FF2B5EF4-FFF2-40B4-BE49-F238E27FC236}">
                <a16:creationId xmlns:a16="http://schemas.microsoft.com/office/drawing/2014/main" id="{248C1E0C-73F7-4A63-8BD2-F487359C55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4478" y="0"/>
            <a:ext cx="4038600" cy="21356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 descr="Aerial View of Pivots &amp; North Fork.jpg">
            <a:extLst>
              <a:ext uri="{FF2B5EF4-FFF2-40B4-BE49-F238E27FC236}">
                <a16:creationId xmlns:a16="http://schemas.microsoft.com/office/drawing/2014/main" id="{C9BB6F31-2799-410D-80FC-9360B3AA16B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3299" y="9450"/>
            <a:ext cx="4155347" cy="23973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2" descr="http://aspenjournalism.wpengine.netdna-cdn.com/files/2013/12/Farm-in-norhtern-Colorado-800x533.jpg">
            <a:extLst>
              <a:ext uri="{FF2B5EF4-FFF2-40B4-BE49-F238E27FC236}">
                <a16:creationId xmlns:a16="http://schemas.microsoft.com/office/drawing/2014/main" id="{72666DA9-45A0-44DF-A2A6-EE3BF591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1249" y="2135697"/>
            <a:ext cx="3352800" cy="27432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4" name="Picture 13" descr="Cutting Wheat.jpg">
            <a:extLst>
              <a:ext uri="{FF2B5EF4-FFF2-40B4-BE49-F238E27FC236}">
                <a16:creationId xmlns:a16="http://schemas.microsoft.com/office/drawing/2014/main" id="{E6B3C5E9-310B-4D2A-88FE-79C32CB466E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2646" y="2153075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5" name="Picture 3" descr="C:\Users\Manager\Pictures\NHPWPP\Mtg @ St. Andrew's church\IMG_20130719_142139.jpg">
            <a:extLst>
              <a:ext uri="{FF2B5EF4-FFF2-40B4-BE49-F238E27FC236}">
                <a16:creationId xmlns:a16="http://schemas.microsoft.com/office/drawing/2014/main" id="{D48DF82B-E66D-4A74-8A1B-4C4FE410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1923" y="3964497"/>
            <a:ext cx="2675633" cy="1828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2" name="Picture 11" descr="CCP outflow 065.JPG">
            <a:extLst>
              <a:ext uri="{FF2B5EF4-FFF2-40B4-BE49-F238E27FC236}">
                <a16:creationId xmlns:a16="http://schemas.microsoft.com/office/drawing/2014/main" id="{ADB2B70D-5FC7-4908-95E2-09906832A62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89643" y="2344197"/>
            <a:ext cx="3110954" cy="22248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4" descr="http://extras.mnginteractive.com/live/media/site33/2012/1128/20121128_022414_IMG_3987_300.jpg">
            <a:extLst>
              <a:ext uri="{FF2B5EF4-FFF2-40B4-BE49-F238E27FC236}">
                <a16:creationId xmlns:a16="http://schemas.microsoft.com/office/drawing/2014/main" id="{10E8A4D1-4AA4-460F-9983-7999C672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7200" t="18000" r="9600" b="25200"/>
          <a:stretch>
            <a:fillRect/>
          </a:stretch>
        </p:blipFill>
        <p:spPr bwMode="auto">
          <a:xfrm>
            <a:off x="6954158" y="-10697"/>
            <a:ext cx="2377440" cy="12161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" name="Picture 18" descr="http://msutoday.msu.edu/_/img/assets/2013/librarian-pulling-books.jpg">
            <a:extLst>
              <a:ext uri="{FF2B5EF4-FFF2-40B4-BE49-F238E27FC236}">
                <a16:creationId xmlns:a16="http://schemas.microsoft.com/office/drawing/2014/main" id="{486CEDE2-8C27-4F20-B8A4-152C2CDB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t="17143" r="32381" b="30000"/>
          <a:stretch>
            <a:fillRect/>
          </a:stretch>
        </p:blipFill>
        <p:spPr bwMode="auto">
          <a:xfrm>
            <a:off x="2800699" y="3625591"/>
            <a:ext cx="1828800" cy="182081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8" name="Picture 24" descr="http://www.mccookgazette.com/photos/17/54/57/1754572-L.jpg">
            <a:extLst>
              <a:ext uri="{FF2B5EF4-FFF2-40B4-BE49-F238E27FC236}">
                <a16:creationId xmlns:a16="http://schemas.microsoft.com/office/drawing/2014/main" id="{776B9585-CF78-4C47-8F16-16BDE920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052" y="5362810"/>
            <a:ext cx="4154692" cy="1495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16" descr="http://extras.mnginteractive.com/live/media/site33/2013/0612/20130612_020925_goco_300.jpg">
            <a:extLst>
              <a:ext uri="{FF2B5EF4-FFF2-40B4-BE49-F238E27FC236}">
                <a16:creationId xmlns:a16="http://schemas.microsoft.com/office/drawing/2014/main" id="{63F2C537-00E4-45F1-AFC8-19DEE313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81047" y="4569016"/>
            <a:ext cx="3097600" cy="2288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" name="Picture 22" descr="https://c2.staticflickr.com/2/1088/567239325_432f6a9fbe.jpg">
            <a:extLst>
              <a:ext uri="{FF2B5EF4-FFF2-40B4-BE49-F238E27FC236}">
                <a16:creationId xmlns:a16="http://schemas.microsoft.com/office/drawing/2014/main" id="{51E3567A-EA16-4B03-BB68-F9F0A2F0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60939" y="4878896"/>
            <a:ext cx="2327630" cy="1979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" name="Picture 14" descr="http://extras.mnginteractive.com/live/media/site33/2012/0823/20120823_060756_Parmer-park.jpg">
            <a:extLst>
              <a:ext uri="{FF2B5EF4-FFF2-40B4-BE49-F238E27FC236}">
                <a16:creationId xmlns:a16="http://schemas.microsoft.com/office/drawing/2014/main" id="{610ABBF7-69A7-428B-AE61-461708278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86613" y="5362811"/>
            <a:ext cx="1594433" cy="1495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Picture 2" descr="http://www.daveshowalter.com/images/large/GPC-portrait.jpg">
            <a:extLst>
              <a:ext uri="{FF2B5EF4-FFF2-40B4-BE49-F238E27FC236}">
                <a16:creationId xmlns:a16="http://schemas.microsoft.com/office/drawing/2014/main" id="{B8D02038-9ABC-41F0-B848-58296B73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 l="22286" t="18381" r="15429" b="15755"/>
          <a:stretch>
            <a:fillRect/>
          </a:stretch>
        </p:blipFill>
        <p:spPr bwMode="auto">
          <a:xfrm>
            <a:off x="6347041" y="5811970"/>
            <a:ext cx="1294455" cy="1046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" name="Picture 28" descr="http://www.mccookgazette.com/photos/22/90/91/2290912-L.jpg">
            <a:extLst>
              <a:ext uri="{FF2B5EF4-FFF2-40B4-BE49-F238E27FC236}">
                <a16:creationId xmlns:a16="http://schemas.microsoft.com/office/drawing/2014/main" id="{2CF5B0B5-C876-4BC6-8882-AEDD1E84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02246" y="1373697"/>
            <a:ext cx="16764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7C6CC-401D-4232-83FB-022C38E6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248" y="1517655"/>
            <a:ext cx="5799797" cy="963209"/>
          </a:xfr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We need your help….</a:t>
            </a:r>
            <a:br>
              <a:rPr lang="en-US" sz="2000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water touches all of us… </a:t>
            </a:r>
            <a:br>
              <a:rPr lang="en-US" sz="2000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we need each other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22933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626528-50FC-4F5E-A0CD-1E4CEEDD7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622991"/>
              </p:ext>
            </p:extLst>
          </p:nvPr>
        </p:nvGraphicFramePr>
        <p:xfrm>
          <a:off x="1045829" y="127277"/>
          <a:ext cx="5050171" cy="6603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Acrobat Document" r:id="rId3" imgW="7543540" imgH="11658368" progId="AcroExch.Document.DC">
                  <p:embed/>
                </p:oleObj>
              </mc:Choice>
              <mc:Fallback>
                <p:oleObj name="Acrobat Document" r:id="rId3" imgW="7543540" imgH="116583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5829" y="127277"/>
                        <a:ext cx="5050171" cy="6603446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C4EC52-BA9D-491C-A5BC-E1C1DB1F37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429326"/>
              </p:ext>
            </p:extLst>
          </p:nvPr>
        </p:nvGraphicFramePr>
        <p:xfrm>
          <a:off x="6360617" y="2378511"/>
          <a:ext cx="4570238" cy="353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Acrobat Document" r:id="rId5" imgW="7543540" imgH="5829184" progId="AcroExch.Document.DC">
                  <p:embed/>
                </p:oleObj>
              </mc:Choice>
              <mc:Fallback>
                <p:oleObj name="Acrobat Document" r:id="rId5" imgW="7543540" imgH="58291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0617" y="2378511"/>
                        <a:ext cx="4570238" cy="3531548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F55905-1051-454D-86F5-6014A61A8666}"/>
              </a:ext>
            </a:extLst>
          </p:cNvPr>
          <p:cNvSpPr txBox="1"/>
          <p:nvPr/>
        </p:nvSpPr>
        <p:spPr>
          <a:xfrm>
            <a:off x="5819279" y="449288"/>
            <a:ext cx="565291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Republican River Water Conservation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E043A-0152-451F-9083-9B86DCE0F3AB}"/>
              </a:ext>
            </a:extLst>
          </p:cNvPr>
          <p:cNvSpPr txBox="1"/>
          <p:nvPr/>
        </p:nvSpPr>
        <p:spPr>
          <a:xfrm>
            <a:off x="6360617" y="1786962"/>
            <a:ext cx="21965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South Fork Focus Zone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895CF-C63D-4C46-8BCE-A8FF7D4FF51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458899" y="2156294"/>
            <a:ext cx="1215318" cy="16523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9BA7A7-D2AA-4853-A162-6EF60413234E}"/>
              </a:ext>
            </a:extLst>
          </p:cNvPr>
          <p:cNvCxnSpPr>
            <a:cxnSpLocks/>
          </p:cNvCxnSpPr>
          <p:nvPr/>
        </p:nvCxnSpPr>
        <p:spPr>
          <a:xfrm flipH="1">
            <a:off x="5696125" y="2156294"/>
            <a:ext cx="1762773" cy="11405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6314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6DED29-1CF0-4ECE-8BBA-F6C5A41E6F37}"/>
              </a:ext>
            </a:extLst>
          </p:cNvPr>
          <p:cNvSpPr txBox="1"/>
          <p:nvPr/>
        </p:nvSpPr>
        <p:spPr>
          <a:xfrm>
            <a:off x="1182853" y="1490008"/>
            <a:ext cx="8414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fornian FB" panose="0207040306080B030204" pitchFamily="18" charset="0"/>
              </a:rPr>
              <a:t>You cannot escape the responsibility of tomorrow by evading it today.  Abraham Lincoln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AFCBC5-AD7F-4C5E-AAEB-56DBD8DEDF21}"/>
              </a:ext>
            </a:extLst>
          </p:cNvPr>
          <p:cNvSpPr txBox="1"/>
          <p:nvPr/>
        </p:nvSpPr>
        <p:spPr>
          <a:xfrm>
            <a:off x="1853968" y="4211273"/>
            <a:ext cx="9127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fornian FB" panose="0207040306080B030204" pitchFamily="18" charset="0"/>
              </a:rPr>
              <a:t>Do the best you can until you know better. Then when you know better… Do better.  </a:t>
            </a:r>
          </a:p>
          <a:p>
            <a:pPr algn="r"/>
            <a:r>
              <a:rPr lang="en-US" sz="4000" dirty="0">
                <a:latin typeface="Californian FB" panose="0207040306080B030204" pitchFamily="18" charset="0"/>
              </a:rPr>
              <a:t>Maya Angelou</a:t>
            </a:r>
          </a:p>
        </p:txBody>
      </p:sp>
    </p:spTree>
    <p:extLst>
      <p:ext uri="{BB962C8B-B14F-4D97-AF65-F5344CB8AC3E}">
        <p14:creationId xmlns:p14="http://schemas.microsoft.com/office/powerpoint/2010/main" val="26491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lephant in the room">
            <a:extLst>
              <a:ext uri="{FF2B5EF4-FFF2-40B4-BE49-F238E27FC236}">
                <a16:creationId xmlns:a16="http://schemas.microsoft.com/office/drawing/2014/main" id="{67874C42-58DF-46B7-8FDA-952BE622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1" y="1508981"/>
            <a:ext cx="10261596" cy="384809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5D06B6-6E6C-45FC-818E-45D52D058BC2}"/>
              </a:ext>
            </a:extLst>
          </p:cNvPr>
          <p:cNvSpPr txBox="1"/>
          <p:nvPr/>
        </p:nvSpPr>
        <p:spPr>
          <a:xfrm>
            <a:off x="1470575" y="607925"/>
            <a:ext cx="9353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sto MT" panose="02040603050505030304" pitchFamily="18" charset="0"/>
              </a:rPr>
              <a:t>There is an elephant in the room… and its name is…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FB312-7A97-484A-B2C1-A8481461FD4B}"/>
              </a:ext>
            </a:extLst>
          </p:cNvPr>
          <p:cNvSpPr txBox="1"/>
          <p:nvPr/>
        </p:nvSpPr>
        <p:spPr>
          <a:xfrm>
            <a:off x="2462895" y="5333998"/>
            <a:ext cx="6383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sto MT" panose="02040603050505030304" pitchFamily="18" charset="0"/>
              </a:rPr>
              <a:t>… the </a:t>
            </a:r>
            <a:r>
              <a:rPr lang="en-US" sz="7200" dirty="0">
                <a:latin typeface="Blackadder ITC" panose="04020505051007020D02" pitchFamily="82" charset="0"/>
                <a:cs typeface="Biome Light" panose="020B0502040204020203" pitchFamily="34" charset="0"/>
              </a:rPr>
              <a:t>depleting aquifer</a:t>
            </a:r>
          </a:p>
        </p:txBody>
      </p:sp>
    </p:spTree>
    <p:extLst>
      <p:ext uri="{BB962C8B-B14F-4D97-AF65-F5344CB8AC3E}">
        <p14:creationId xmlns:p14="http://schemas.microsoft.com/office/powerpoint/2010/main" val="363863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DD2A229-35D2-49A2-82CA-DEC5877E5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11700"/>
              </p:ext>
            </p:extLst>
          </p:nvPr>
        </p:nvGraphicFramePr>
        <p:xfrm>
          <a:off x="0" y="16778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38080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descr="video (Converted)">
            <a:hlinkClick r:id="" action="ppaction://media"/>
            <a:extLst>
              <a:ext uri="{FF2B5EF4-FFF2-40B4-BE49-F238E27FC236}">
                <a16:creationId xmlns:a16="http://schemas.microsoft.com/office/drawing/2014/main" id="{4066A275-BE94-4C4C-9DEF-B76878114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0132" y="643467"/>
            <a:ext cx="721173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ated_thickness (1)">
            <a:hlinkClick r:id="" action="ppaction://media"/>
            <a:extLst>
              <a:ext uri="{FF2B5EF4-FFF2-40B4-BE49-F238E27FC236}">
                <a16:creationId xmlns:a16="http://schemas.microsoft.com/office/drawing/2014/main" id="{3A2D07D8-AEFF-4F2F-A70C-950EDAF88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423" y="643466"/>
            <a:ext cx="723515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3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6ACC904F-0C32-42B6-AE93-681A428C7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10" y="103064"/>
            <a:ext cx="8714979" cy="665187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696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6DE7C1-656D-4320-B983-675CA6890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596479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B753C0-1F57-4273-BFDE-B2D97F493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733931"/>
              </p:ext>
            </p:extLst>
          </p:nvPr>
        </p:nvGraphicFramePr>
        <p:xfrm>
          <a:off x="5771626" y="830510"/>
          <a:ext cx="3011647" cy="161907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47529">
                  <a:extLst>
                    <a:ext uri="{9D8B030D-6E8A-4147-A177-3AD203B41FA5}">
                      <a16:colId xmlns:a16="http://schemas.microsoft.com/office/drawing/2014/main" val="4006257280"/>
                    </a:ext>
                  </a:extLst>
                </a:gridCol>
                <a:gridCol w="982059">
                  <a:extLst>
                    <a:ext uri="{9D8B030D-6E8A-4147-A177-3AD203B41FA5}">
                      <a16:colId xmlns:a16="http://schemas.microsoft.com/office/drawing/2014/main" val="3715523636"/>
                    </a:ext>
                  </a:extLst>
                </a:gridCol>
                <a:gridCol w="982059">
                  <a:extLst>
                    <a:ext uri="{9D8B030D-6E8A-4147-A177-3AD203B41FA5}">
                      <a16:colId xmlns:a16="http://schemas.microsoft.com/office/drawing/2014/main" val="3879358442"/>
                    </a:ext>
                  </a:extLst>
                </a:gridCol>
              </a:tblGrid>
              <a:tr h="2727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South Fork Republican near Benkelman, 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15214"/>
                  </a:ext>
                </a:extLst>
              </a:tr>
              <a:tr h="22438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10-year Averages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1960-1969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30,943.59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566012"/>
                  </a:ext>
                </a:extLst>
              </a:tr>
              <a:tr h="22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1970-1979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18,650.85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9670697"/>
                  </a:ext>
                </a:extLst>
              </a:tr>
              <a:tr h="22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1980-1989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16,937.68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3964407"/>
                  </a:ext>
                </a:extLst>
              </a:tr>
              <a:tr h="22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1990-1999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14,002.21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6407557"/>
                  </a:ext>
                </a:extLst>
              </a:tr>
              <a:tr h="22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2000-2009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  2,092.83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0966971"/>
                  </a:ext>
                </a:extLst>
              </a:tr>
              <a:tr h="22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2010-2019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effectLst/>
                        </a:rPr>
                        <a:t>       4,460.21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529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83263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6510A59-AFF1-42E2-8DBB-F9DB21EC2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3053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DB7478-35D0-47F1-B645-F20DD8E38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77505"/>
              </p:ext>
            </p:extLst>
          </p:nvPr>
        </p:nvGraphicFramePr>
        <p:xfrm>
          <a:off x="6468261" y="873957"/>
          <a:ext cx="2382126" cy="176018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23220">
                  <a:extLst>
                    <a:ext uri="{9D8B030D-6E8A-4147-A177-3AD203B41FA5}">
                      <a16:colId xmlns:a16="http://schemas.microsoft.com/office/drawing/2014/main" val="3127145632"/>
                    </a:ext>
                  </a:extLst>
                </a:gridCol>
                <a:gridCol w="859764">
                  <a:extLst>
                    <a:ext uri="{9D8B030D-6E8A-4147-A177-3AD203B41FA5}">
                      <a16:colId xmlns:a16="http://schemas.microsoft.com/office/drawing/2014/main" val="2413380106"/>
                    </a:ext>
                  </a:extLst>
                </a:gridCol>
                <a:gridCol w="899142">
                  <a:extLst>
                    <a:ext uri="{9D8B030D-6E8A-4147-A177-3AD203B41FA5}">
                      <a16:colId xmlns:a16="http://schemas.microsoft.com/office/drawing/2014/main" val="3160290484"/>
                    </a:ext>
                  </a:extLst>
                </a:gridCol>
              </a:tblGrid>
              <a:tr h="29650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Arikaree near </a:t>
                      </a:r>
                      <a:r>
                        <a:rPr lang="en-US" sz="1100" b="1" u="none" strike="noStrike" dirty="0" err="1">
                          <a:effectLst/>
                        </a:rPr>
                        <a:t>Haigler</a:t>
                      </a:r>
                      <a:r>
                        <a:rPr lang="en-US" sz="1100" b="1" u="none" strike="noStrike" dirty="0">
                          <a:effectLst/>
                        </a:rPr>
                        <a:t>, NE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883717"/>
                  </a:ext>
                </a:extLst>
              </a:tr>
              <a:tr h="24394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10-year Averages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1960-1969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15,676.69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561369"/>
                  </a:ext>
                </a:extLst>
              </a:tr>
              <a:tr h="243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1970-1979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  8,762.01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2794034"/>
                  </a:ext>
                </a:extLst>
              </a:tr>
              <a:tr h="243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1980-1989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  8,001.85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9587576"/>
                  </a:ext>
                </a:extLst>
              </a:tr>
              <a:tr h="243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1990-1999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  6,144.57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0123089"/>
                  </a:ext>
                </a:extLst>
              </a:tr>
              <a:tr h="243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2000-2009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  1,103.32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2825916"/>
                  </a:ext>
                </a:extLst>
              </a:tr>
              <a:tr h="243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2010-2019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effectLst/>
                        </a:rPr>
                        <a:t>       711.35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4617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97587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53</TotalTime>
  <Words>653</Words>
  <Application>Microsoft Office PowerPoint</Application>
  <PresentationFormat>Widescreen</PresentationFormat>
  <Paragraphs>134</Paragraphs>
  <Slides>20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Algerian</vt:lpstr>
      <vt:lpstr>Arial</vt:lpstr>
      <vt:lpstr>Arial Nova</vt:lpstr>
      <vt:lpstr>Blackadder ITC</vt:lpstr>
      <vt:lpstr>Calibri</vt:lpstr>
      <vt:lpstr>Calibri Light</vt:lpstr>
      <vt:lpstr>Californian FB</vt:lpstr>
      <vt:lpstr>Calisto MT</vt:lpstr>
      <vt:lpstr>Cambria</vt:lpstr>
      <vt:lpstr>Georgia</vt:lpstr>
      <vt:lpstr>Mistral</vt:lpstr>
      <vt:lpstr>Tw Cen MT</vt:lpstr>
      <vt:lpstr>Droplet</vt:lpstr>
      <vt:lpstr>Acrobat Document</vt:lpstr>
      <vt:lpstr>Conservation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good news</vt:lpstr>
      <vt:lpstr>TRIBUTARY OPPORTUNITIES</vt:lpstr>
      <vt:lpstr>Extend the life of the pipeline</vt:lpstr>
      <vt:lpstr>What are we going to do?</vt:lpstr>
      <vt:lpstr>PowerPoint Presentation</vt:lpstr>
      <vt:lpstr>We need your help…. water touches all of us…  we need each other to be successful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Conservation </dc:title>
  <dc:creator>Deb Daniel</dc:creator>
  <cp:lastModifiedBy>Deb Daniel</cp:lastModifiedBy>
  <cp:revision>6</cp:revision>
  <dcterms:created xsi:type="dcterms:W3CDTF">2020-07-16T17:27:55Z</dcterms:created>
  <dcterms:modified xsi:type="dcterms:W3CDTF">2020-07-22T17:41:48Z</dcterms:modified>
</cp:coreProperties>
</file>