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65" r:id="rId4"/>
    <p:sldId id="258" r:id="rId5"/>
    <p:sldId id="262" r:id="rId6"/>
    <p:sldId id="263" r:id="rId7"/>
    <p:sldId id="259" r:id="rId8"/>
    <p:sldId id="260" r:id="rId9"/>
    <p:sldId id="261" r:id="rId10"/>
    <p:sldId id="264"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044BFD4-835B-461D-8C0D-229D8D1B7D68}" type="datetimeFigureOut">
              <a:rPr lang="en-US" smtClean="0"/>
              <a:t>4/24/2019</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6CADFF0-5CBF-4200-AE72-5D1F5386285B}" type="slidenum">
              <a:rPr lang="en-US" smtClean="0"/>
              <a:t>‹#›</a:t>
            </a:fld>
            <a:endParaRPr lang="en-US"/>
          </a:p>
        </p:txBody>
      </p:sp>
    </p:spTree>
    <p:extLst>
      <p:ext uri="{BB962C8B-B14F-4D97-AF65-F5344CB8AC3E}">
        <p14:creationId xmlns:p14="http://schemas.microsoft.com/office/powerpoint/2010/main" val="3299866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B690070E-A3CE-435F-83FC-33ABBC792759}" type="datetime1">
              <a:rPr lang="en-US" smtClean="0"/>
              <a:t>4/24/2019</a:t>
            </a:fld>
            <a:endParaRPr lang="en-US"/>
          </a:p>
        </p:txBody>
      </p:sp>
      <p:sp>
        <p:nvSpPr>
          <p:cNvPr id="5" name="Footer Placeholder 4"/>
          <p:cNvSpPr>
            <a:spLocks noGrp="1"/>
          </p:cNvSpPr>
          <p:nvPr>
            <p:ph type="ftr" sz="quarter" idx="11"/>
          </p:nvPr>
        </p:nvSpPr>
        <p:spPr/>
        <p:txBody>
          <a:bodyPr/>
          <a:lstStyle/>
          <a:p>
            <a:r>
              <a:rPr lang="en-US" smtClean="0"/>
              <a:t>4/25/2019 </a:t>
            </a:r>
            <a:endParaRPr lang="en-US" dirty="0"/>
          </a:p>
        </p:txBody>
      </p:sp>
      <p:sp>
        <p:nvSpPr>
          <p:cNvPr id="6" name="Slide Number Placeholder 5"/>
          <p:cNvSpPr>
            <a:spLocks noGrp="1"/>
          </p:cNvSpPr>
          <p:nvPr>
            <p:ph type="sldNum" sz="quarter" idx="12"/>
          </p:nvPr>
        </p:nvSpPr>
        <p:spPr/>
        <p:txBody>
          <a:bodyPr/>
          <a:lstStyle/>
          <a:p>
            <a:fld id="{677B6DBC-2C0C-4F36-A9EC-DF5E23397AA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8D9997-A0C4-4F61-AAE7-DD23930C2B0B}" type="datetime1">
              <a:rPr lang="en-US" smtClean="0"/>
              <a:t>4/24/2019</a:t>
            </a:fld>
            <a:endParaRPr lang="en-US"/>
          </a:p>
        </p:txBody>
      </p:sp>
      <p:sp>
        <p:nvSpPr>
          <p:cNvPr id="5" name="Footer Placeholder 4"/>
          <p:cNvSpPr>
            <a:spLocks noGrp="1"/>
          </p:cNvSpPr>
          <p:nvPr>
            <p:ph type="ftr" sz="quarter" idx="11"/>
          </p:nvPr>
        </p:nvSpPr>
        <p:spPr/>
        <p:txBody>
          <a:bodyPr/>
          <a:lstStyle/>
          <a:p>
            <a:r>
              <a:rPr lang="en-US" smtClean="0"/>
              <a:t>4/25/2019 </a:t>
            </a:r>
            <a:endParaRPr lang="en-US"/>
          </a:p>
        </p:txBody>
      </p:sp>
      <p:sp>
        <p:nvSpPr>
          <p:cNvPr id="6" name="Slide Number Placeholder 5"/>
          <p:cNvSpPr>
            <a:spLocks noGrp="1"/>
          </p:cNvSpPr>
          <p:nvPr>
            <p:ph type="sldNum" sz="quarter" idx="12"/>
          </p:nvPr>
        </p:nvSpPr>
        <p:spPr/>
        <p:txBody>
          <a:bodyPr/>
          <a:lstStyle/>
          <a:p>
            <a:fld id="{677B6DBC-2C0C-4F36-A9EC-DF5E23397AA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B55743-051B-4FDD-AE1E-4255B0789E4F}" type="datetime1">
              <a:rPr lang="en-US" smtClean="0"/>
              <a:t>4/24/2019</a:t>
            </a:fld>
            <a:endParaRPr lang="en-US"/>
          </a:p>
        </p:txBody>
      </p:sp>
      <p:sp>
        <p:nvSpPr>
          <p:cNvPr id="5" name="Footer Placeholder 4"/>
          <p:cNvSpPr>
            <a:spLocks noGrp="1"/>
          </p:cNvSpPr>
          <p:nvPr>
            <p:ph type="ftr" sz="quarter" idx="11"/>
          </p:nvPr>
        </p:nvSpPr>
        <p:spPr/>
        <p:txBody>
          <a:bodyPr/>
          <a:lstStyle/>
          <a:p>
            <a:r>
              <a:rPr lang="en-US" smtClean="0"/>
              <a:t>4/25/2019 </a:t>
            </a:r>
            <a:endParaRPr lang="en-US"/>
          </a:p>
        </p:txBody>
      </p:sp>
      <p:sp>
        <p:nvSpPr>
          <p:cNvPr id="6" name="Slide Number Placeholder 5"/>
          <p:cNvSpPr>
            <a:spLocks noGrp="1"/>
          </p:cNvSpPr>
          <p:nvPr>
            <p:ph type="sldNum" sz="quarter" idx="12"/>
          </p:nvPr>
        </p:nvSpPr>
        <p:spPr/>
        <p:txBody>
          <a:bodyPr/>
          <a:lstStyle/>
          <a:p>
            <a:fld id="{677B6DBC-2C0C-4F36-A9EC-DF5E23397AA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9AA6D0-6BDE-4F30-AC9A-58E847717E6F}" type="datetime1">
              <a:rPr lang="en-US" smtClean="0"/>
              <a:t>4/24/2019</a:t>
            </a:fld>
            <a:endParaRPr lang="en-US"/>
          </a:p>
        </p:txBody>
      </p:sp>
      <p:sp>
        <p:nvSpPr>
          <p:cNvPr id="5" name="Footer Placeholder 4"/>
          <p:cNvSpPr>
            <a:spLocks noGrp="1"/>
          </p:cNvSpPr>
          <p:nvPr>
            <p:ph type="ftr" sz="quarter" idx="11"/>
          </p:nvPr>
        </p:nvSpPr>
        <p:spPr/>
        <p:txBody>
          <a:bodyPr/>
          <a:lstStyle/>
          <a:p>
            <a:r>
              <a:rPr lang="en-US" smtClean="0"/>
              <a:t>4/25/2019 </a:t>
            </a:r>
            <a:endParaRPr lang="en-US"/>
          </a:p>
        </p:txBody>
      </p:sp>
      <p:sp>
        <p:nvSpPr>
          <p:cNvPr id="6" name="Slide Number Placeholder 5"/>
          <p:cNvSpPr>
            <a:spLocks noGrp="1"/>
          </p:cNvSpPr>
          <p:nvPr>
            <p:ph type="sldNum" sz="quarter" idx="12"/>
          </p:nvPr>
        </p:nvSpPr>
        <p:spPr/>
        <p:txBody>
          <a:bodyPr/>
          <a:lstStyle/>
          <a:p>
            <a:fld id="{677B6DBC-2C0C-4F36-A9EC-DF5E23397AA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047CBD-1726-4AD7-91FE-B08BA2C24597}" type="datetime1">
              <a:rPr lang="en-US" smtClean="0"/>
              <a:t>4/24/2019</a:t>
            </a:fld>
            <a:endParaRPr lang="en-US"/>
          </a:p>
        </p:txBody>
      </p:sp>
      <p:sp>
        <p:nvSpPr>
          <p:cNvPr id="5" name="Footer Placeholder 4"/>
          <p:cNvSpPr>
            <a:spLocks noGrp="1"/>
          </p:cNvSpPr>
          <p:nvPr>
            <p:ph type="ftr" sz="quarter" idx="11"/>
          </p:nvPr>
        </p:nvSpPr>
        <p:spPr/>
        <p:txBody>
          <a:bodyPr/>
          <a:lstStyle/>
          <a:p>
            <a:r>
              <a:rPr lang="en-US" smtClean="0"/>
              <a:t>4/25/2019 </a:t>
            </a:r>
            <a:endParaRPr lang="en-US"/>
          </a:p>
        </p:txBody>
      </p:sp>
      <p:sp>
        <p:nvSpPr>
          <p:cNvPr id="6" name="Slide Number Placeholder 5"/>
          <p:cNvSpPr>
            <a:spLocks noGrp="1"/>
          </p:cNvSpPr>
          <p:nvPr>
            <p:ph type="sldNum" sz="quarter" idx="12"/>
          </p:nvPr>
        </p:nvSpPr>
        <p:spPr/>
        <p:txBody>
          <a:bodyPr/>
          <a:lstStyle/>
          <a:p>
            <a:fld id="{677B6DBC-2C0C-4F36-A9EC-DF5E23397AA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CD2B3C-AD83-4CA6-A756-E940D39A5B89}" type="datetime1">
              <a:rPr lang="en-US" smtClean="0"/>
              <a:t>4/24/2019</a:t>
            </a:fld>
            <a:endParaRPr lang="en-US"/>
          </a:p>
        </p:txBody>
      </p:sp>
      <p:sp>
        <p:nvSpPr>
          <p:cNvPr id="6" name="Footer Placeholder 5"/>
          <p:cNvSpPr>
            <a:spLocks noGrp="1"/>
          </p:cNvSpPr>
          <p:nvPr>
            <p:ph type="ftr" sz="quarter" idx="11"/>
          </p:nvPr>
        </p:nvSpPr>
        <p:spPr/>
        <p:txBody>
          <a:bodyPr/>
          <a:lstStyle/>
          <a:p>
            <a:r>
              <a:rPr lang="en-US" smtClean="0"/>
              <a:t>4/25/2019 </a:t>
            </a:r>
            <a:endParaRPr lang="en-US"/>
          </a:p>
        </p:txBody>
      </p:sp>
      <p:sp>
        <p:nvSpPr>
          <p:cNvPr id="7" name="Slide Number Placeholder 6"/>
          <p:cNvSpPr>
            <a:spLocks noGrp="1"/>
          </p:cNvSpPr>
          <p:nvPr>
            <p:ph type="sldNum" sz="quarter" idx="12"/>
          </p:nvPr>
        </p:nvSpPr>
        <p:spPr/>
        <p:txBody>
          <a:bodyPr/>
          <a:lstStyle/>
          <a:p>
            <a:fld id="{677B6DBC-2C0C-4F36-A9EC-DF5E23397AA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40636E3-16C1-4098-8939-3B20C2AA1F52}" type="datetime1">
              <a:rPr lang="en-US" smtClean="0"/>
              <a:t>4/24/2019</a:t>
            </a:fld>
            <a:endParaRPr lang="en-US"/>
          </a:p>
        </p:txBody>
      </p:sp>
      <p:sp>
        <p:nvSpPr>
          <p:cNvPr id="8" name="Footer Placeholder 7"/>
          <p:cNvSpPr>
            <a:spLocks noGrp="1"/>
          </p:cNvSpPr>
          <p:nvPr>
            <p:ph type="ftr" sz="quarter" idx="11"/>
          </p:nvPr>
        </p:nvSpPr>
        <p:spPr/>
        <p:txBody>
          <a:bodyPr/>
          <a:lstStyle/>
          <a:p>
            <a:r>
              <a:rPr lang="en-US" smtClean="0"/>
              <a:t>4/25/2019 </a:t>
            </a:r>
            <a:endParaRPr lang="en-US"/>
          </a:p>
        </p:txBody>
      </p:sp>
      <p:sp>
        <p:nvSpPr>
          <p:cNvPr id="9" name="Slide Number Placeholder 8"/>
          <p:cNvSpPr>
            <a:spLocks noGrp="1"/>
          </p:cNvSpPr>
          <p:nvPr>
            <p:ph type="sldNum" sz="quarter" idx="12"/>
          </p:nvPr>
        </p:nvSpPr>
        <p:spPr/>
        <p:txBody>
          <a:bodyPr/>
          <a:lstStyle/>
          <a:p>
            <a:fld id="{677B6DBC-2C0C-4F36-A9EC-DF5E23397AA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F40EF4-32D0-4C4B-9A34-8E30BBBCA8C3}" type="datetime1">
              <a:rPr lang="en-US" smtClean="0"/>
              <a:t>4/24/2019</a:t>
            </a:fld>
            <a:endParaRPr lang="en-US"/>
          </a:p>
        </p:txBody>
      </p:sp>
      <p:sp>
        <p:nvSpPr>
          <p:cNvPr id="4" name="Footer Placeholder 3"/>
          <p:cNvSpPr>
            <a:spLocks noGrp="1"/>
          </p:cNvSpPr>
          <p:nvPr>
            <p:ph type="ftr" sz="quarter" idx="11"/>
          </p:nvPr>
        </p:nvSpPr>
        <p:spPr/>
        <p:txBody>
          <a:bodyPr/>
          <a:lstStyle/>
          <a:p>
            <a:r>
              <a:rPr lang="en-US" smtClean="0"/>
              <a:t>4/25/2019 </a:t>
            </a:r>
            <a:endParaRPr lang="en-US"/>
          </a:p>
        </p:txBody>
      </p:sp>
      <p:sp>
        <p:nvSpPr>
          <p:cNvPr id="5" name="Slide Number Placeholder 4"/>
          <p:cNvSpPr>
            <a:spLocks noGrp="1"/>
          </p:cNvSpPr>
          <p:nvPr>
            <p:ph type="sldNum" sz="quarter" idx="12"/>
          </p:nvPr>
        </p:nvSpPr>
        <p:spPr/>
        <p:txBody>
          <a:bodyPr/>
          <a:lstStyle/>
          <a:p>
            <a:fld id="{677B6DBC-2C0C-4F36-A9EC-DF5E23397AA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53AA49-4BAA-4D71-9C8B-D8575DA86866}" type="datetime1">
              <a:rPr lang="en-US" smtClean="0"/>
              <a:t>4/24/2019</a:t>
            </a:fld>
            <a:endParaRPr lang="en-US"/>
          </a:p>
        </p:txBody>
      </p:sp>
      <p:sp>
        <p:nvSpPr>
          <p:cNvPr id="3" name="Footer Placeholder 2"/>
          <p:cNvSpPr>
            <a:spLocks noGrp="1"/>
          </p:cNvSpPr>
          <p:nvPr>
            <p:ph type="ftr" sz="quarter" idx="11"/>
          </p:nvPr>
        </p:nvSpPr>
        <p:spPr/>
        <p:txBody>
          <a:bodyPr/>
          <a:lstStyle/>
          <a:p>
            <a:r>
              <a:rPr lang="en-US" smtClean="0"/>
              <a:t>4/25/2019 </a:t>
            </a:r>
            <a:endParaRPr lang="en-US"/>
          </a:p>
        </p:txBody>
      </p:sp>
      <p:sp>
        <p:nvSpPr>
          <p:cNvPr id="4" name="Slide Number Placeholder 3"/>
          <p:cNvSpPr>
            <a:spLocks noGrp="1"/>
          </p:cNvSpPr>
          <p:nvPr>
            <p:ph type="sldNum" sz="quarter" idx="12"/>
          </p:nvPr>
        </p:nvSpPr>
        <p:spPr/>
        <p:txBody>
          <a:bodyPr/>
          <a:lstStyle/>
          <a:p>
            <a:fld id="{677B6DBC-2C0C-4F36-A9EC-DF5E23397AA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3A2C8F-7AD1-4768-AF9F-E7796E0F96E5}" type="datetime1">
              <a:rPr lang="en-US" smtClean="0"/>
              <a:t>4/24/2019</a:t>
            </a:fld>
            <a:endParaRPr lang="en-US"/>
          </a:p>
        </p:txBody>
      </p:sp>
      <p:sp>
        <p:nvSpPr>
          <p:cNvPr id="6" name="Footer Placeholder 5"/>
          <p:cNvSpPr>
            <a:spLocks noGrp="1"/>
          </p:cNvSpPr>
          <p:nvPr>
            <p:ph type="ftr" sz="quarter" idx="11"/>
          </p:nvPr>
        </p:nvSpPr>
        <p:spPr/>
        <p:txBody>
          <a:bodyPr/>
          <a:lstStyle/>
          <a:p>
            <a:r>
              <a:rPr lang="en-US" smtClean="0"/>
              <a:t>4/25/2019 </a:t>
            </a:r>
            <a:endParaRPr lang="en-US"/>
          </a:p>
        </p:txBody>
      </p:sp>
      <p:sp>
        <p:nvSpPr>
          <p:cNvPr id="7" name="Slide Number Placeholder 6"/>
          <p:cNvSpPr>
            <a:spLocks noGrp="1"/>
          </p:cNvSpPr>
          <p:nvPr>
            <p:ph type="sldNum" sz="quarter" idx="12"/>
          </p:nvPr>
        </p:nvSpPr>
        <p:spPr/>
        <p:txBody>
          <a:bodyPr/>
          <a:lstStyle/>
          <a:p>
            <a:fld id="{677B6DBC-2C0C-4F36-A9EC-DF5E23397AA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7234C4-6708-4408-97A6-E6050002A012}" type="datetime1">
              <a:rPr lang="en-US" smtClean="0"/>
              <a:t>4/24/2019</a:t>
            </a:fld>
            <a:endParaRPr lang="en-US"/>
          </a:p>
        </p:txBody>
      </p:sp>
      <p:sp>
        <p:nvSpPr>
          <p:cNvPr id="6" name="Footer Placeholder 5"/>
          <p:cNvSpPr>
            <a:spLocks noGrp="1"/>
          </p:cNvSpPr>
          <p:nvPr>
            <p:ph type="ftr" sz="quarter" idx="11"/>
          </p:nvPr>
        </p:nvSpPr>
        <p:spPr/>
        <p:txBody>
          <a:bodyPr/>
          <a:lstStyle/>
          <a:p>
            <a:r>
              <a:rPr lang="en-US" smtClean="0"/>
              <a:t>4/25/2019 </a:t>
            </a:r>
            <a:endParaRPr lang="en-US"/>
          </a:p>
        </p:txBody>
      </p:sp>
      <p:sp>
        <p:nvSpPr>
          <p:cNvPr id="7" name="Slide Number Placeholder 6"/>
          <p:cNvSpPr>
            <a:spLocks noGrp="1"/>
          </p:cNvSpPr>
          <p:nvPr>
            <p:ph type="sldNum" sz="quarter" idx="12"/>
          </p:nvPr>
        </p:nvSpPr>
        <p:spPr/>
        <p:txBody>
          <a:bodyPr/>
          <a:lstStyle/>
          <a:p>
            <a:fld id="{677B6DBC-2C0C-4F36-A9EC-DF5E23397AA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20000"/>
                <a:lumOff val="80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108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6FE43E-AD9B-4BF1-8003-330D63925E88}" type="datetime1">
              <a:rPr lang="en-US" smtClean="0"/>
              <a:t>4/24/2019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4/25/2019 </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7B6DBC-2C0C-4F36-A9EC-DF5E23397AAF}" type="slidenum">
              <a:rPr lang="en-US" smtClean="0"/>
              <a:pPr/>
              <a:t>‹#›</a:t>
            </a:fld>
            <a:endParaRPr lang="en-US"/>
          </a:p>
        </p:txBody>
      </p:sp>
      <p:pic>
        <p:nvPicPr>
          <p:cNvPr id="7" name="Picture 6" descr="image.png"/>
          <p:cNvPicPr>
            <a:picLocks noChangeAspect="1"/>
          </p:cNvPicPr>
          <p:nvPr userDrawn="1"/>
        </p:nvPicPr>
        <p:blipFill>
          <a:blip r:embed="rId13" cstate="print"/>
          <a:stretch>
            <a:fillRect/>
          </a:stretch>
        </p:blipFill>
        <p:spPr>
          <a:xfrm>
            <a:off x="6324600" y="6248400"/>
            <a:ext cx="2466975" cy="49051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RRWCD meeting</a:t>
            </a:r>
            <a:endParaRPr lang="en-US" dirty="0"/>
          </a:p>
        </p:txBody>
      </p:sp>
      <p:sp>
        <p:nvSpPr>
          <p:cNvPr id="3" name="Subtitle 2"/>
          <p:cNvSpPr>
            <a:spLocks noGrp="1"/>
          </p:cNvSpPr>
          <p:nvPr>
            <p:ph type="subTitle" idx="1"/>
          </p:nvPr>
        </p:nvSpPr>
        <p:spPr/>
        <p:txBody>
          <a:bodyPr/>
          <a:lstStyle/>
          <a:p>
            <a:r>
              <a:rPr lang="en-US" dirty="0" smtClean="0"/>
              <a:t>RRCA Accounting</a:t>
            </a:r>
          </a:p>
          <a:p>
            <a:r>
              <a:rPr lang="en-US" dirty="0" smtClean="0"/>
              <a:t>April </a:t>
            </a:r>
            <a:r>
              <a:rPr lang="en-US" dirty="0" smtClean="0"/>
              <a:t>25</a:t>
            </a:r>
            <a:r>
              <a:rPr lang="en-US" dirty="0" smtClean="0"/>
              <a:t>, </a:t>
            </a:r>
            <a:r>
              <a:rPr lang="en-US" dirty="0" smtClean="0"/>
              <a:t>2019</a:t>
            </a:r>
            <a:endParaRPr lang="en-US" dirty="0"/>
          </a:p>
        </p:txBody>
      </p:sp>
      <p:sp>
        <p:nvSpPr>
          <p:cNvPr id="4" name="Footer Placeholder 3"/>
          <p:cNvSpPr>
            <a:spLocks noGrp="1"/>
          </p:cNvSpPr>
          <p:nvPr>
            <p:ph type="ftr" sz="quarter" idx="11"/>
          </p:nvPr>
        </p:nvSpPr>
        <p:spPr/>
        <p:txBody>
          <a:bodyPr/>
          <a:lstStyle/>
          <a:p>
            <a:r>
              <a:rPr lang="en-US" smtClean="0"/>
              <a:t>4/25/2019 </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RRCA Accounting</a:t>
            </a:r>
            <a:endParaRPr lang="en-US" dirty="0"/>
          </a:p>
        </p:txBody>
      </p:sp>
      <p:sp>
        <p:nvSpPr>
          <p:cNvPr id="3" name="Content Placeholder 2"/>
          <p:cNvSpPr>
            <a:spLocks noGrp="1"/>
          </p:cNvSpPr>
          <p:nvPr>
            <p:ph idx="1"/>
          </p:nvPr>
        </p:nvSpPr>
        <p:spPr/>
        <p:txBody>
          <a:bodyPr>
            <a:normAutofit/>
          </a:bodyPr>
          <a:lstStyle/>
          <a:p>
            <a:r>
              <a:rPr lang="en-US" dirty="0" smtClean="0"/>
              <a:t>The accounting takes the GM output and the surface water diversions and, using the formulas in the FSS and procedures in the RRCA accounting manual, determines the status of each states compliance. </a:t>
            </a:r>
          </a:p>
          <a:p>
            <a:r>
              <a:rPr lang="en-US" dirty="0" smtClean="0"/>
              <a:t>For the long term average (1995-2017) pumping in Colorado of 727,000 </a:t>
            </a:r>
            <a:r>
              <a:rPr lang="en-US" dirty="0" err="1" smtClean="0"/>
              <a:t>af</a:t>
            </a:r>
            <a:r>
              <a:rPr lang="en-US" dirty="0" smtClean="0"/>
              <a:t>, the average CBCU</a:t>
            </a:r>
            <a:r>
              <a:rPr lang="en-US" baseline="-25000" dirty="0" smtClean="0"/>
              <a:t>g</a:t>
            </a:r>
            <a:r>
              <a:rPr lang="en-US" dirty="0" smtClean="0"/>
              <a:t> was 27,400 </a:t>
            </a:r>
            <a:r>
              <a:rPr lang="en-US" dirty="0" err="1" smtClean="0"/>
              <a:t>af</a:t>
            </a:r>
            <a:r>
              <a:rPr lang="en-US" dirty="0" smtClean="0"/>
              <a:t> (or 3.7%) </a:t>
            </a:r>
          </a:p>
        </p:txBody>
      </p:sp>
      <p:sp>
        <p:nvSpPr>
          <p:cNvPr id="4" name="Footer Placeholder 3"/>
          <p:cNvSpPr>
            <a:spLocks noGrp="1"/>
          </p:cNvSpPr>
          <p:nvPr>
            <p:ph type="ftr" sz="quarter" idx="11"/>
          </p:nvPr>
        </p:nvSpPr>
        <p:spPr/>
        <p:txBody>
          <a:bodyPr/>
          <a:lstStyle/>
          <a:p>
            <a:r>
              <a:rPr lang="en-US" smtClean="0"/>
              <a:t>4/25/2019 </a:t>
            </a:r>
            <a:endParaRPr lang="en-US"/>
          </a:p>
        </p:txBody>
      </p:sp>
    </p:spTree>
    <p:extLst>
      <p:ext uri="{BB962C8B-B14F-4D97-AF65-F5344CB8AC3E}">
        <p14:creationId xmlns:p14="http://schemas.microsoft.com/office/powerpoint/2010/main" val="318662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RRCA</a:t>
            </a:r>
            <a:endParaRPr lang="en-US" dirty="0"/>
          </a:p>
        </p:txBody>
      </p:sp>
      <p:sp>
        <p:nvSpPr>
          <p:cNvPr id="3" name="Content Placeholder 2"/>
          <p:cNvSpPr>
            <a:spLocks noGrp="1"/>
          </p:cNvSpPr>
          <p:nvPr>
            <p:ph idx="1"/>
          </p:nvPr>
        </p:nvSpPr>
        <p:spPr/>
        <p:txBody>
          <a:bodyPr>
            <a:normAutofit lnSpcReduction="10000"/>
          </a:bodyPr>
          <a:lstStyle/>
          <a:p>
            <a:r>
              <a:rPr lang="en-US" dirty="0" smtClean="0"/>
              <a:t>RRCA – Republican River Compact Administration</a:t>
            </a:r>
          </a:p>
          <a:p>
            <a:pPr lvl="1"/>
            <a:r>
              <a:rPr lang="en-US" dirty="0" smtClean="0"/>
              <a:t>Three States (Kansas, Nebraska, Colorado)</a:t>
            </a:r>
          </a:p>
          <a:p>
            <a:pPr lvl="1"/>
            <a:r>
              <a:rPr lang="en-US" dirty="0" smtClean="0"/>
              <a:t>Unanimous vote required for action</a:t>
            </a:r>
          </a:p>
          <a:p>
            <a:pPr lvl="1"/>
            <a:r>
              <a:rPr lang="en-US" dirty="0" smtClean="0"/>
              <a:t>Non-Compliance not an option </a:t>
            </a:r>
          </a:p>
          <a:p>
            <a:r>
              <a:rPr lang="en-US" dirty="0" smtClean="0"/>
              <a:t>RRCA annual Accounting</a:t>
            </a:r>
          </a:p>
          <a:p>
            <a:pPr lvl="1"/>
            <a:r>
              <a:rPr lang="en-US" dirty="0"/>
              <a:t>Computed Beneficial Consumptive Use </a:t>
            </a:r>
            <a:r>
              <a:rPr lang="en-US" dirty="0" smtClean="0"/>
              <a:t>(CBCU) by each state (</a:t>
            </a:r>
            <a:r>
              <a:rPr lang="en-US" dirty="0" err="1" smtClean="0"/>
              <a:t>a.k.a</a:t>
            </a:r>
            <a:r>
              <a:rPr lang="en-US" dirty="0" smtClean="0"/>
              <a:t> stream </a:t>
            </a:r>
            <a:r>
              <a:rPr lang="en-US" dirty="0"/>
              <a:t>impacts) </a:t>
            </a:r>
            <a:endParaRPr lang="en-US" dirty="0" smtClean="0"/>
          </a:p>
          <a:p>
            <a:pPr lvl="2"/>
            <a:r>
              <a:rPr lang="en-US" dirty="0" smtClean="0"/>
              <a:t>Includes SW and GW uses</a:t>
            </a:r>
          </a:p>
          <a:p>
            <a:pPr>
              <a:buNone/>
            </a:pPr>
            <a:endParaRPr lang="en-US" dirty="0"/>
          </a:p>
        </p:txBody>
      </p:sp>
      <p:sp>
        <p:nvSpPr>
          <p:cNvPr id="4" name="Footer Placeholder 3"/>
          <p:cNvSpPr>
            <a:spLocks noGrp="1"/>
          </p:cNvSpPr>
          <p:nvPr>
            <p:ph type="ftr" sz="quarter" idx="11"/>
          </p:nvPr>
        </p:nvSpPr>
        <p:spPr/>
        <p:txBody>
          <a:bodyPr/>
          <a:lstStyle/>
          <a:p>
            <a:r>
              <a:rPr lang="en-US" dirty="0" smtClean="0"/>
              <a:t>4/25/2019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RRCA Accounting</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Accounting is completed annually</a:t>
            </a:r>
          </a:p>
          <a:p>
            <a:pPr lvl="1"/>
            <a:r>
              <a:rPr lang="en-US" dirty="0" smtClean="0"/>
              <a:t>First data share is April for previous years use. Each state provides data to the modeler including pumping data, diversion data, etc. </a:t>
            </a:r>
            <a:r>
              <a:rPr lang="en-US" dirty="0" smtClean="0">
                <a:solidFill>
                  <a:srgbClr val="FF0000"/>
                </a:solidFill>
              </a:rPr>
              <a:t>i.e. we are providing 2018 data in April 2019</a:t>
            </a:r>
            <a:r>
              <a:rPr lang="en-US" dirty="0" smtClean="0"/>
              <a:t>.</a:t>
            </a:r>
          </a:p>
          <a:p>
            <a:pPr lvl="1"/>
            <a:r>
              <a:rPr lang="en-US" dirty="0" smtClean="0"/>
              <a:t>The modeler acquires climate data from NOAA after it is released (final sometime in spring)</a:t>
            </a:r>
          </a:p>
          <a:p>
            <a:pPr lvl="1"/>
            <a:r>
              <a:rPr lang="en-US" dirty="0" smtClean="0"/>
              <a:t>NASS data is acquired (late June) to confirm crop information.</a:t>
            </a:r>
          </a:p>
          <a:p>
            <a:pPr lvl="1"/>
            <a:r>
              <a:rPr lang="en-US" dirty="0" smtClean="0"/>
              <a:t>Model runs in late July –early August for final accounting.</a:t>
            </a:r>
          </a:p>
          <a:p>
            <a:pPr lvl="1"/>
            <a:r>
              <a:rPr lang="en-US" dirty="0" smtClean="0"/>
              <a:t>Final accounting approval late August at RRCA annual meeting </a:t>
            </a:r>
            <a:endParaRPr lang="en-US" dirty="0"/>
          </a:p>
        </p:txBody>
      </p:sp>
      <p:sp>
        <p:nvSpPr>
          <p:cNvPr id="4" name="Footer Placeholder 3"/>
          <p:cNvSpPr>
            <a:spLocks noGrp="1"/>
          </p:cNvSpPr>
          <p:nvPr>
            <p:ph type="ftr" sz="quarter" idx="11"/>
          </p:nvPr>
        </p:nvSpPr>
        <p:spPr/>
        <p:txBody>
          <a:bodyPr/>
          <a:lstStyle/>
          <a:p>
            <a:r>
              <a:rPr lang="en-US" smtClean="0"/>
              <a:t>4/25/2019 </a:t>
            </a:r>
            <a:endParaRPr lang="en-US" dirty="0"/>
          </a:p>
        </p:txBody>
      </p:sp>
    </p:spTree>
    <p:extLst>
      <p:ext uri="{BB962C8B-B14F-4D97-AF65-F5344CB8AC3E}">
        <p14:creationId xmlns:p14="http://schemas.microsoft.com/office/powerpoint/2010/main" val="38812108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RRCA Accounting</a:t>
            </a:r>
            <a:endParaRPr lang="en-US" dirty="0"/>
          </a:p>
        </p:txBody>
      </p:sp>
      <p:sp>
        <p:nvSpPr>
          <p:cNvPr id="3" name="Content Placeholder 2"/>
          <p:cNvSpPr>
            <a:spLocks noGrp="1"/>
          </p:cNvSpPr>
          <p:nvPr>
            <p:ph idx="1"/>
          </p:nvPr>
        </p:nvSpPr>
        <p:spPr/>
        <p:txBody>
          <a:bodyPr>
            <a:normAutofit lnSpcReduction="10000"/>
          </a:bodyPr>
          <a:lstStyle/>
          <a:p>
            <a:r>
              <a:rPr lang="en-US" dirty="0" smtClean="0"/>
              <a:t>Accounting process memorialized in the 2002 Final Settlement Stipulation (FSS) Appendix C -88 pages) approved by the US Supreme Court</a:t>
            </a:r>
          </a:p>
          <a:p>
            <a:r>
              <a:rPr lang="en-US" dirty="0" smtClean="0"/>
              <a:t>Accounting manual approved by the RRCA </a:t>
            </a:r>
          </a:p>
          <a:p>
            <a:r>
              <a:rPr lang="en-US" dirty="0" smtClean="0"/>
              <a:t>Accounting requires certain data:</a:t>
            </a:r>
          </a:p>
          <a:p>
            <a:pPr lvl="1"/>
            <a:r>
              <a:rPr lang="en-US" dirty="0" smtClean="0"/>
              <a:t>Surface water diversions</a:t>
            </a:r>
          </a:p>
          <a:p>
            <a:pPr lvl="1"/>
            <a:r>
              <a:rPr lang="en-US" dirty="0" smtClean="0"/>
              <a:t>Groundwater calculated depletions to streams</a:t>
            </a:r>
          </a:p>
          <a:p>
            <a:r>
              <a:rPr lang="en-US" dirty="0" smtClean="0"/>
              <a:t>Accounting compares each states CBCU with the states consumable allocation.</a:t>
            </a:r>
            <a:endParaRPr lang="en-US" dirty="0"/>
          </a:p>
        </p:txBody>
      </p:sp>
      <p:sp>
        <p:nvSpPr>
          <p:cNvPr id="4" name="Footer Placeholder 3"/>
          <p:cNvSpPr>
            <a:spLocks noGrp="1"/>
          </p:cNvSpPr>
          <p:nvPr>
            <p:ph type="ftr" sz="quarter" idx="11"/>
          </p:nvPr>
        </p:nvSpPr>
        <p:spPr/>
        <p:txBody>
          <a:bodyPr/>
          <a:lstStyle/>
          <a:p>
            <a:r>
              <a:rPr lang="en-US" smtClean="0"/>
              <a:t>4/25/2019 </a:t>
            </a:r>
            <a:endParaRPr lang="en-US" dirty="0"/>
          </a:p>
        </p:txBody>
      </p:sp>
    </p:spTree>
    <p:extLst>
      <p:ext uri="{BB962C8B-B14F-4D97-AF65-F5344CB8AC3E}">
        <p14:creationId xmlns:p14="http://schemas.microsoft.com/office/powerpoint/2010/main" val="6123338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RRCA Accounting</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Accounting inputs are:</a:t>
            </a:r>
          </a:p>
          <a:p>
            <a:pPr lvl="1"/>
            <a:r>
              <a:rPr lang="en-US" dirty="0" smtClean="0"/>
              <a:t>Irrigation use (GW and SW)</a:t>
            </a:r>
          </a:p>
          <a:p>
            <a:pPr lvl="1"/>
            <a:r>
              <a:rPr lang="en-US" dirty="0" smtClean="0"/>
              <a:t>Non-irrigation uses (think municipal, </a:t>
            </a:r>
            <a:r>
              <a:rPr lang="en-US" dirty="0" err="1" smtClean="0"/>
              <a:t>etc</a:t>
            </a:r>
            <a:r>
              <a:rPr lang="en-US" dirty="0" smtClean="0"/>
              <a:t>)</a:t>
            </a:r>
          </a:p>
          <a:p>
            <a:pPr lvl="1"/>
            <a:r>
              <a:rPr lang="en-US" dirty="0" smtClean="0"/>
              <a:t>Reservoir evaporation</a:t>
            </a:r>
          </a:p>
          <a:p>
            <a:pPr lvl="1"/>
            <a:r>
              <a:rPr lang="en-US" dirty="0" smtClean="0"/>
              <a:t>Streamflow at selected gages</a:t>
            </a:r>
          </a:p>
          <a:p>
            <a:r>
              <a:rPr lang="en-US" dirty="0" smtClean="0"/>
              <a:t>Accounting efficiencies are:</a:t>
            </a:r>
          </a:p>
          <a:p>
            <a:pPr lvl="1"/>
            <a:r>
              <a:rPr lang="en-US" dirty="0" smtClean="0"/>
              <a:t>Surface irrigation CBCU</a:t>
            </a:r>
            <a:r>
              <a:rPr lang="en-US" baseline="-25000" dirty="0" smtClean="0"/>
              <a:t>s</a:t>
            </a:r>
            <a:r>
              <a:rPr lang="en-US" dirty="0" smtClean="0"/>
              <a:t> is 60% of diversion</a:t>
            </a:r>
          </a:p>
          <a:p>
            <a:pPr lvl="1"/>
            <a:r>
              <a:rPr lang="en-US" dirty="0" smtClean="0"/>
              <a:t>Surface water non-irrigation CBCU</a:t>
            </a:r>
            <a:r>
              <a:rPr lang="en-US" baseline="-25000" dirty="0" smtClean="0"/>
              <a:t>s</a:t>
            </a:r>
            <a:r>
              <a:rPr lang="en-US" dirty="0" smtClean="0"/>
              <a:t> </a:t>
            </a:r>
            <a:r>
              <a:rPr lang="en-US" dirty="0"/>
              <a:t>is 50% of diversion</a:t>
            </a:r>
            <a:r>
              <a:rPr lang="en-US" dirty="0" smtClean="0"/>
              <a:t>.</a:t>
            </a:r>
          </a:p>
          <a:p>
            <a:pPr lvl="1"/>
            <a:r>
              <a:rPr lang="en-US" dirty="0" smtClean="0"/>
              <a:t>Groundwater irrigation efficiency is 83% of diversion (CBCU</a:t>
            </a:r>
            <a:r>
              <a:rPr lang="en-US" baseline="-25000" dirty="0" smtClean="0"/>
              <a:t>g</a:t>
            </a:r>
            <a:r>
              <a:rPr lang="en-US" dirty="0" smtClean="0"/>
              <a:t> is determined for the whole state by a GW model).</a:t>
            </a:r>
          </a:p>
          <a:p>
            <a:pPr lvl="1"/>
            <a:r>
              <a:rPr lang="en-US" dirty="0" smtClean="0"/>
              <a:t>Groundwater M&amp;I efficiency is 50% of diversion (CBCU</a:t>
            </a:r>
            <a:r>
              <a:rPr lang="en-US" baseline="-25000" dirty="0" smtClean="0"/>
              <a:t>g</a:t>
            </a:r>
            <a:r>
              <a:rPr lang="en-US" dirty="0" smtClean="0"/>
              <a:t> determined by Model as above)</a:t>
            </a:r>
          </a:p>
          <a:p>
            <a:pPr lvl="1"/>
            <a:endParaRPr lang="en-US" dirty="0" smtClean="0"/>
          </a:p>
        </p:txBody>
      </p:sp>
      <p:sp>
        <p:nvSpPr>
          <p:cNvPr id="4" name="Footer Placeholder 3"/>
          <p:cNvSpPr>
            <a:spLocks noGrp="1"/>
          </p:cNvSpPr>
          <p:nvPr>
            <p:ph type="ftr" sz="quarter" idx="11"/>
          </p:nvPr>
        </p:nvSpPr>
        <p:spPr/>
        <p:txBody>
          <a:bodyPr/>
          <a:lstStyle/>
          <a:p>
            <a:r>
              <a:rPr lang="en-US" smtClean="0"/>
              <a:t>4/25/2019 </a:t>
            </a:r>
            <a:endParaRPr lang="en-US"/>
          </a:p>
        </p:txBody>
      </p:sp>
    </p:spTree>
    <p:extLst>
      <p:ext uri="{BB962C8B-B14F-4D97-AF65-F5344CB8AC3E}">
        <p14:creationId xmlns:p14="http://schemas.microsoft.com/office/powerpoint/2010/main" val="6432129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RRCA Accounting</a:t>
            </a:r>
            <a:endParaRPr lang="en-US" dirty="0"/>
          </a:p>
        </p:txBody>
      </p:sp>
      <p:sp>
        <p:nvSpPr>
          <p:cNvPr id="3" name="Content Placeholder 2"/>
          <p:cNvSpPr>
            <a:spLocks noGrp="1"/>
          </p:cNvSpPr>
          <p:nvPr>
            <p:ph idx="1"/>
          </p:nvPr>
        </p:nvSpPr>
        <p:spPr/>
        <p:txBody>
          <a:bodyPr/>
          <a:lstStyle/>
          <a:p>
            <a:r>
              <a:rPr lang="en-US" dirty="0" smtClean="0"/>
              <a:t>RRCA accounting does not include:</a:t>
            </a:r>
          </a:p>
          <a:p>
            <a:pPr lvl="1"/>
            <a:r>
              <a:rPr lang="en-US" dirty="0" smtClean="0"/>
              <a:t>Irrigation of less than 2 acres</a:t>
            </a:r>
          </a:p>
          <a:p>
            <a:pPr lvl="1"/>
            <a:r>
              <a:rPr lang="en-US" dirty="0" smtClean="0"/>
              <a:t>Non-irrigation diversion of less than 50 acre-feet/year</a:t>
            </a:r>
          </a:p>
          <a:p>
            <a:pPr lvl="1"/>
            <a:r>
              <a:rPr lang="en-US" dirty="0" smtClean="0"/>
              <a:t>Non-federal reservoir evaporation from reservoirs that hold less than 15 acre-feet/year.</a:t>
            </a:r>
          </a:p>
          <a:p>
            <a:pPr lvl="1"/>
            <a:r>
              <a:rPr lang="en-US" dirty="0" smtClean="0"/>
              <a:t>Uses outside of the RRCA groundwater model domain</a:t>
            </a:r>
            <a:endParaRPr lang="en-US" dirty="0"/>
          </a:p>
        </p:txBody>
      </p:sp>
      <p:sp>
        <p:nvSpPr>
          <p:cNvPr id="4" name="Footer Placeholder 3"/>
          <p:cNvSpPr>
            <a:spLocks noGrp="1"/>
          </p:cNvSpPr>
          <p:nvPr>
            <p:ph type="ftr" sz="quarter" idx="11"/>
          </p:nvPr>
        </p:nvSpPr>
        <p:spPr/>
        <p:txBody>
          <a:bodyPr/>
          <a:lstStyle/>
          <a:p>
            <a:r>
              <a:rPr lang="en-US" smtClean="0"/>
              <a:t>4/25/2019 </a:t>
            </a:r>
            <a:endParaRPr lang="en-US"/>
          </a:p>
        </p:txBody>
      </p:sp>
    </p:spTree>
    <p:extLst>
      <p:ext uri="{BB962C8B-B14F-4D97-AF65-F5344CB8AC3E}">
        <p14:creationId xmlns:p14="http://schemas.microsoft.com/office/powerpoint/2010/main" val="31323695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RRCA Accounting – Surface Water</a:t>
            </a:r>
            <a:endParaRPr lang="en-US" dirty="0"/>
          </a:p>
        </p:txBody>
      </p:sp>
      <p:sp>
        <p:nvSpPr>
          <p:cNvPr id="3" name="Content Placeholder 2"/>
          <p:cNvSpPr>
            <a:spLocks noGrp="1"/>
          </p:cNvSpPr>
          <p:nvPr>
            <p:ph idx="1"/>
          </p:nvPr>
        </p:nvSpPr>
        <p:spPr/>
        <p:txBody>
          <a:bodyPr/>
          <a:lstStyle/>
          <a:p>
            <a:r>
              <a:rPr lang="en-US" dirty="0" smtClean="0"/>
              <a:t>Surface water irrigation CBCU</a:t>
            </a:r>
            <a:r>
              <a:rPr lang="en-US" baseline="-25000" dirty="0" smtClean="0"/>
              <a:t>s</a:t>
            </a:r>
            <a:r>
              <a:rPr lang="en-US" dirty="0" smtClean="0"/>
              <a:t> is 60% of the diversion.</a:t>
            </a:r>
          </a:p>
          <a:p>
            <a:pPr lvl="1"/>
            <a:r>
              <a:rPr lang="en-US" dirty="0" smtClean="0"/>
              <a:t>Example: 1000 </a:t>
            </a:r>
            <a:r>
              <a:rPr lang="en-US" dirty="0" err="1" smtClean="0"/>
              <a:t>af</a:t>
            </a:r>
            <a:r>
              <a:rPr lang="en-US" dirty="0" smtClean="0"/>
              <a:t> diversion = 600 </a:t>
            </a:r>
            <a:r>
              <a:rPr lang="en-US" dirty="0" err="1" smtClean="0"/>
              <a:t>af</a:t>
            </a:r>
            <a:r>
              <a:rPr lang="en-US" dirty="0" smtClean="0"/>
              <a:t> CBCU</a:t>
            </a:r>
            <a:r>
              <a:rPr lang="en-US" baseline="-25000" dirty="0" smtClean="0"/>
              <a:t>s</a:t>
            </a:r>
            <a:r>
              <a:rPr lang="en-US" dirty="0" smtClean="0"/>
              <a:t> in accounting. </a:t>
            </a:r>
          </a:p>
          <a:p>
            <a:r>
              <a:rPr lang="en-US" dirty="0" smtClean="0"/>
              <a:t>Surface water reservoir CBCU</a:t>
            </a:r>
            <a:r>
              <a:rPr lang="en-US" baseline="-25000" dirty="0" smtClean="0"/>
              <a:t>s</a:t>
            </a:r>
            <a:r>
              <a:rPr lang="en-US" dirty="0" smtClean="0"/>
              <a:t> is 100% of the evaporation</a:t>
            </a:r>
          </a:p>
          <a:p>
            <a:pPr lvl="1"/>
            <a:r>
              <a:rPr lang="en-US" dirty="0" smtClean="0"/>
              <a:t>Example: Reservoir evaporates 3500 </a:t>
            </a:r>
            <a:r>
              <a:rPr lang="en-US" dirty="0" err="1" smtClean="0"/>
              <a:t>af</a:t>
            </a:r>
            <a:r>
              <a:rPr lang="en-US" dirty="0" smtClean="0"/>
              <a:t>. CBCU</a:t>
            </a:r>
            <a:r>
              <a:rPr lang="en-US" baseline="-25000" dirty="0" smtClean="0"/>
              <a:t>s</a:t>
            </a:r>
            <a:r>
              <a:rPr lang="en-US" dirty="0" smtClean="0"/>
              <a:t> is 3500 </a:t>
            </a:r>
            <a:r>
              <a:rPr lang="en-US" dirty="0" err="1" smtClean="0"/>
              <a:t>af</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4/25/2019 </a:t>
            </a:r>
            <a:endParaRPr lang="en-US"/>
          </a:p>
        </p:txBody>
      </p:sp>
    </p:spTree>
    <p:extLst>
      <p:ext uri="{BB962C8B-B14F-4D97-AF65-F5344CB8AC3E}">
        <p14:creationId xmlns:p14="http://schemas.microsoft.com/office/powerpoint/2010/main" val="24427374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a:bodyPr>
          <a:lstStyle/>
          <a:p>
            <a:r>
              <a:rPr lang="en-US" dirty="0" smtClean="0"/>
              <a:t>RRCA Accounting – Groundwater</a:t>
            </a:r>
            <a:br>
              <a:rPr lang="en-US" dirty="0" smtClean="0"/>
            </a:br>
            <a:r>
              <a:rPr lang="en-US" sz="1300" dirty="0"/>
              <a:t>“</a:t>
            </a:r>
            <a:r>
              <a:rPr lang="en-US" sz="1300" i="1" dirty="0" smtClean="0"/>
              <a:t>The </a:t>
            </a:r>
            <a:r>
              <a:rPr lang="en-US" sz="1300" i="1" dirty="0"/>
              <a:t>Computed Beneficial Consumptive </a:t>
            </a:r>
            <a:r>
              <a:rPr lang="en-US" sz="1300" i="1" dirty="0" smtClean="0"/>
              <a:t>Use </a:t>
            </a:r>
            <a:r>
              <a:rPr lang="en-US" sz="1300" i="1" dirty="0"/>
              <a:t>of groundwater for each State shall be determined as the difference in </a:t>
            </a:r>
            <a:r>
              <a:rPr lang="en-US" sz="1300" i="1" dirty="0" err="1"/>
              <a:t>streamflows</a:t>
            </a:r>
            <a:r>
              <a:rPr lang="en-US" sz="1300" i="1" dirty="0"/>
              <a:t> using two runs of the </a:t>
            </a:r>
            <a:r>
              <a:rPr lang="en-US" sz="1300" i="1" dirty="0" smtClean="0"/>
              <a:t>model”</a:t>
            </a:r>
            <a:endParaRPr lang="en-US" sz="1300" dirty="0"/>
          </a:p>
        </p:txBody>
      </p:sp>
      <p:sp>
        <p:nvSpPr>
          <p:cNvPr id="3" name="Content Placeholder 2"/>
          <p:cNvSpPr>
            <a:spLocks noGrp="1"/>
          </p:cNvSpPr>
          <p:nvPr>
            <p:ph idx="1"/>
          </p:nvPr>
        </p:nvSpPr>
        <p:spPr>
          <a:xfrm>
            <a:off x="463062" y="1828800"/>
            <a:ext cx="8229600" cy="4343399"/>
          </a:xfrm>
        </p:spPr>
        <p:txBody>
          <a:bodyPr>
            <a:noAutofit/>
          </a:bodyPr>
          <a:lstStyle/>
          <a:p>
            <a:r>
              <a:rPr lang="en-US" sz="1900" dirty="0" smtClean="0"/>
              <a:t>Groundwater impacts (CBCU</a:t>
            </a:r>
            <a:r>
              <a:rPr lang="en-US" sz="1900" baseline="-25000" dirty="0" smtClean="0"/>
              <a:t>g</a:t>
            </a:r>
            <a:r>
              <a:rPr lang="en-US" sz="1900" dirty="0" smtClean="0"/>
              <a:t>) are not observable so a model is used to calculate the CBCU</a:t>
            </a:r>
            <a:r>
              <a:rPr lang="en-US" sz="1900" baseline="-25000" dirty="0" smtClean="0"/>
              <a:t>g</a:t>
            </a:r>
            <a:r>
              <a:rPr lang="en-US" sz="1900" dirty="0" smtClean="0"/>
              <a:t> the stream would see.</a:t>
            </a:r>
          </a:p>
          <a:p>
            <a:r>
              <a:rPr lang="en-US" sz="1900" dirty="0" smtClean="0"/>
              <a:t>Model inputs include: pumping, crop data, climate data, irrigated acreage, etc.</a:t>
            </a:r>
          </a:p>
          <a:p>
            <a:r>
              <a:rPr lang="en-US" sz="1900" dirty="0" smtClean="0"/>
              <a:t>The model takes into account the total amount of net pumping from the aquifer, the resulting changes in storage in the aquifer, and then the resulting depletion to the stream summed up at specific compact locations.</a:t>
            </a:r>
          </a:p>
          <a:p>
            <a:r>
              <a:rPr lang="en-US" sz="1900" dirty="0" smtClean="0"/>
              <a:t>The model is a regional model covering parts of 3 states and is not designed to determine the effect of a single well or small group of wells.</a:t>
            </a:r>
          </a:p>
          <a:p>
            <a:r>
              <a:rPr lang="en-US" sz="1900" dirty="0" smtClean="0"/>
              <a:t>The model is operated on a state on/state off basis where one state is turned off while the other states are on…this allows for the accounting to not double-count impacts caused by the three states. The difference between these runs are used to determine the CBCU</a:t>
            </a:r>
            <a:r>
              <a:rPr lang="en-US" sz="1900" baseline="-25000" dirty="0" smtClean="0"/>
              <a:t>g</a:t>
            </a:r>
            <a:r>
              <a:rPr lang="en-US" sz="1900" dirty="0" smtClean="0"/>
              <a:t> at the end of each basin. </a:t>
            </a:r>
          </a:p>
        </p:txBody>
      </p:sp>
      <p:sp>
        <p:nvSpPr>
          <p:cNvPr id="4" name="Footer Placeholder 3"/>
          <p:cNvSpPr>
            <a:spLocks noGrp="1"/>
          </p:cNvSpPr>
          <p:nvPr>
            <p:ph type="ftr" sz="quarter" idx="11"/>
          </p:nvPr>
        </p:nvSpPr>
        <p:spPr/>
        <p:txBody>
          <a:bodyPr/>
          <a:lstStyle/>
          <a:p>
            <a:r>
              <a:rPr lang="en-US" smtClean="0"/>
              <a:t>4/25/2019 </a:t>
            </a:r>
            <a:endParaRPr lang="en-US"/>
          </a:p>
        </p:txBody>
      </p:sp>
    </p:spTree>
    <p:extLst>
      <p:ext uri="{BB962C8B-B14F-4D97-AF65-F5344CB8AC3E}">
        <p14:creationId xmlns:p14="http://schemas.microsoft.com/office/powerpoint/2010/main" val="16374835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RRCA Accounting - Groundwater</a:t>
            </a:r>
            <a:endParaRPr lang="en-US" dirty="0"/>
          </a:p>
        </p:txBody>
      </p:sp>
      <p:sp>
        <p:nvSpPr>
          <p:cNvPr id="3" name="Content Placeholder 2"/>
          <p:cNvSpPr>
            <a:spLocks noGrp="1"/>
          </p:cNvSpPr>
          <p:nvPr>
            <p:ph idx="1"/>
          </p:nvPr>
        </p:nvSpPr>
        <p:spPr>
          <a:xfrm>
            <a:off x="457200" y="1600200"/>
            <a:ext cx="4724400" cy="4525963"/>
          </a:xfrm>
        </p:spPr>
        <p:txBody>
          <a:bodyPr/>
          <a:lstStyle/>
          <a:p>
            <a:r>
              <a:rPr lang="en-US" dirty="0" smtClean="0"/>
              <a:t>Based on the total pumping for each state a </a:t>
            </a:r>
            <a:r>
              <a:rPr lang="en-US" dirty="0"/>
              <a:t>summary of the </a:t>
            </a:r>
            <a:r>
              <a:rPr lang="en-US" dirty="0" smtClean="0"/>
              <a:t>CBCU</a:t>
            </a:r>
            <a:r>
              <a:rPr lang="en-US" baseline="-25000" dirty="0" smtClean="0"/>
              <a:t>g</a:t>
            </a:r>
            <a:r>
              <a:rPr lang="en-US" dirty="0" smtClean="0"/>
              <a:t> </a:t>
            </a:r>
            <a:r>
              <a:rPr lang="en-US" dirty="0"/>
              <a:t>for each basin for each state is an output from the model. </a:t>
            </a:r>
            <a:endParaRPr lang="en-US" dirty="0" smtClean="0"/>
          </a:p>
          <a:p>
            <a:r>
              <a:rPr lang="en-US" dirty="0" smtClean="0"/>
              <a:t>That table goes into the accounting.</a:t>
            </a:r>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387531577"/>
              </p:ext>
            </p:extLst>
          </p:nvPr>
        </p:nvGraphicFramePr>
        <p:xfrm>
          <a:off x="5334000" y="1676400"/>
          <a:ext cx="2568419" cy="4525956"/>
        </p:xfrm>
        <a:graphic>
          <a:graphicData uri="http://schemas.openxmlformats.org/drawingml/2006/table">
            <a:tbl>
              <a:tblPr/>
              <a:tblGrid>
                <a:gridCol w="750070">
                  <a:extLst>
                    <a:ext uri="{9D8B030D-6E8A-4147-A177-3AD203B41FA5}">
                      <a16:colId xmlns:a16="http://schemas.microsoft.com/office/drawing/2014/main" val="1488940066"/>
                    </a:ext>
                  </a:extLst>
                </a:gridCol>
                <a:gridCol w="750070">
                  <a:extLst>
                    <a:ext uri="{9D8B030D-6E8A-4147-A177-3AD203B41FA5}">
                      <a16:colId xmlns:a16="http://schemas.microsoft.com/office/drawing/2014/main" val="1329695598"/>
                    </a:ext>
                  </a:extLst>
                </a:gridCol>
                <a:gridCol w="356093">
                  <a:extLst>
                    <a:ext uri="{9D8B030D-6E8A-4147-A177-3AD203B41FA5}">
                      <a16:colId xmlns:a16="http://schemas.microsoft.com/office/drawing/2014/main" val="3848951721"/>
                    </a:ext>
                  </a:extLst>
                </a:gridCol>
                <a:gridCol w="356093">
                  <a:extLst>
                    <a:ext uri="{9D8B030D-6E8A-4147-A177-3AD203B41FA5}">
                      <a16:colId xmlns:a16="http://schemas.microsoft.com/office/drawing/2014/main" val="3532381586"/>
                    </a:ext>
                  </a:extLst>
                </a:gridCol>
                <a:gridCol w="356093">
                  <a:extLst>
                    <a:ext uri="{9D8B030D-6E8A-4147-A177-3AD203B41FA5}">
                      <a16:colId xmlns:a16="http://schemas.microsoft.com/office/drawing/2014/main" val="3672798612"/>
                    </a:ext>
                  </a:extLst>
                </a:gridCol>
              </a:tblGrid>
              <a:tr h="468405">
                <a:tc gridSpan="5">
                  <a:txBody>
                    <a:bodyPr/>
                    <a:lstStyle/>
                    <a:p>
                      <a:pPr algn="ctr" fontAlgn="ctr"/>
                      <a:r>
                        <a:rPr lang="en-US" sz="1500" b="1" i="0" u="none" strike="noStrike">
                          <a:effectLst/>
                          <a:latin typeface="Arial" panose="020B0604020202020204" pitchFamily="34" charset="0"/>
                        </a:rPr>
                        <a:t>Impacts 2017 (acre-feet)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66515362"/>
                  </a:ext>
                </a:extLst>
              </a:tr>
              <a:tr h="199072">
                <a:tc rowSpan="2">
                  <a:txBody>
                    <a:bodyPr/>
                    <a:lstStyle/>
                    <a:p>
                      <a:pPr algn="ctr" fontAlgn="ctr"/>
                      <a:r>
                        <a:rPr lang="en-US" sz="600" b="1" i="0" u="none" strike="noStrike">
                          <a:effectLst/>
                          <a:latin typeface="Arial" panose="020B0604020202020204" pitchFamily="34" charset="0"/>
                        </a:rPr>
                        <a:t>Location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1" i="0" u="none" strike="noStrike">
                          <a:effectLst/>
                          <a:latin typeface="Arial" panose="020B0604020202020204" pitchFamily="34" charset="0"/>
                        </a:rPr>
                        <a:t>Colorado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1" i="0" u="none" strike="noStrike">
                          <a:effectLst/>
                          <a:latin typeface="Arial" panose="020B0604020202020204" pitchFamily="34" charset="0"/>
                        </a:rPr>
                        <a:t>Kansas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1" i="0" u="none" strike="noStrike">
                          <a:effectLst/>
                          <a:latin typeface="Arial" panose="020B0604020202020204" pitchFamily="34" charset="0"/>
                        </a:rPr>
                        <a:t>Nebraska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1" i="0" u="none" strike="noStrike">
                          <a:effectLst/>
                          <a:latin typeface="Arial" panose="020B0604020202020204" pitchFamily="34" charset="0"/>
                        </a:rPr>
                        <a:t>Nebraska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237061459"/>
                  </a:ext>
                </a:extLst>
              </a:tr>
              <a:tr h="199072">
                <a:tc vMerge="1">
                  <a:txBody>
                    <a:bodyPr/>
                    <a:lstStyle/>
                    <a:p>
                      <a:endParaRPr lang="en-US"/>
                    </a:p>
                  </a:txBody>
                  <a:tcPr/>
                </a:tc>
                <a:tc>
                  <a:txBody>
                    <a:bodyPr/>
                    <a:lstStyle/>
                    <a:p>
                      <a:pPr algn="ctr" fontAlgn="ctr"/>
                      <a:r>
                        <a:rPr lang="en-US" sz="600" b="1" i="0" u="none" strike="noStrike">
                          <a:effectLst/>
                          <a:latin typeface="Arial" panose="020B0604020202020204" pitchFamily="34" charset="0"/>
                        </a:rPr>
                        <a:t>Pumping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1" i="0" u="none" strike="noStrike">
                          <a:effectLst/>
                          <a:latin typeface="Arial" panose="020B0604020202020204" pitchFamily="34" charset="0"/>
                        </a:rPr>
                        <a:t>Pumping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1" i="0" u="none" strike="noStrike">
                          <a:effectLst/>
                          <a:latin typeface="Arial" panose="020B0604020202020204" pitchFamily="34" charset="0"/>
                        </a:rPr>
                        <a:t>Pumping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1" i="0" u="none" strike="noStrike">
                          <a:effectLst/>
                          <a:latin typeface="Arial" panose="020B0604020202020204" pitchFamily="34" charset="0"/>
                        </a:rPr>
                        <a:t>Mound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5322621"/>
                  </a:ext>
                </a:extLst>
              </a:tr>
              <a:tr h="117101">
                <a:tc>
                  <a:txBody>
                    <a:bodyPr/>
                    <a:lstStyle/>
                    <a:p>
                      <a:pPr algn="l" fontAlgn="ctr"/>
                      <a:r>
                        <a:rPr lang="en-US" sz="600" b="0" i="0" u="none" strike="noStrike">
                          <a:effectLst/>
                          <a:latin typeface="Arial" panose="020B0604020202020204" pitchFamily="34" charset="0"/>
                        </a:rPr>
                        <a:t>Arikaree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2102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157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77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9708865"/>
                  </a:ext>
                </a:extLst>
              </a:tr>
              <a:tr h="117101">
                <a:tc>
                  <a:txBody>
                    <a:bodyPr/>
                    <a:lstStyle/>
                    <a:p>
                      <a:pPr algn="l" fontAlgn="ctr"/>
                      <a:r>
                        <a:rPr lang="en-US" sz="600" b="0" i="0" u="none" strike="noStrike">
                          <a:effectLst/>
                          <a:latin typeface="Arial" panose="020B0604020202020204" pitchFamily="34" charset="0"/>
                        </a:rPr>
                        <a:t>Beaver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6391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4451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3320078"/>
                  </a:ext>
                </a:extLst>
              </a:tr>
              <a:tr h="117101">
                <a:tc>
                  <a:txBody>
                    <a:bodyPr/>
                    <a:lstStyle/>
                    <a:p>
                      <a:pPr algn="l" fontAlgn="ctr"/>
                      <a:r>
                        <a:rPr lang="en-US" sz="600" b="0" i="0" u="none" strike="noStrike">
                          <a:effectLst/>
                          <a:latin typeface="Arial" panose="020B0604020202020204" pitchFamily="34" charset="0"/>
                        </a:rPr>
                        <a:t>Buffalo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502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3544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6671409"/>
                  </a:ext>
                </a:extLst>
              </a:tr>
              <a:tr h="117101">
                <a:tc>
                  <a:txBody>
                    <a:bodyPr/>
                    <a:lstStyle/>
                    <a:p>
                      <a:pPr algn="l" fontAlgn="ctr"/>
                      <a:r>
                        <a:rPr lang="en-US" sz="600" b="0" i="0" u="none" strike="noStrike">
                          <a:effectLst/>
                          <a:latin typeface="Arial" panose="020B0604020202020204" pitchFamily="34" charset="0"/>
                        </a:rPr>
                        <a:t>Driftwood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891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1511638"/>
                  </a:ext>
                </a:extLst>
              </a:tr>
              <a:tr h="117101">
                <a:tc>
                  <a:txBody>
                    <a:bodyPr/>
                    <a:lstStyle/>
                    <a:p>
                      <a:pPr algn="l" fontAlgn="ctr"/>
                      <a:r>
                        <a:rPr lang="en-US" sz="600" b="0" i="0" u="none" strike="noStrike">
                          <a:effectLst/>
                          <a:latin typeface="Arial" panose="020B0604020202020204" pitchFamily="34" charset="0"/>
                        </a:rPr>
                        <a:t>Frenchman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1206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75001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1669198"/>
                  </a:ext>
                </a:extLst>
              </a:tr>
              <a:tr h="117101">
                <a:tc>
                  <a:txBody>
                    <a:bodyPr/>
                    <a:lstStyle/>
                    <a:p>
                      <a:pPr algn="l" fontAlgn="ctr"/>
                      <a:r>
                        <a:rPr lang="en-US" sz="600" b="0" i="0" u="none" strike="noStrike">
                          <a:effectLst/>
                          <a:latin typeface="Arial" panose="020B0604020202020204" pitchFamily="34" charset="0"/>
                        </a:rPr>
                        <a:t>North Fork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16906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1174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5318200"/>
                  </a:ext>
                </a:extLst>
              </a:tr>
              <a:tr h="117101">
                <a:tc>
                  <a:txBody>
                    <a:bodyPr/>
                    <a:lstStyle/>
                    <a:p>
                      <a:pPr algn="l" fontAlgn="ctr"/>
                      <a:r>
                        <a:rPr lang="en-US" sz="600" b="0" i="0" u="none" strike="noStrike">
                          <a:effectLst/>
                          <a:latin typeface="Arial" panose="020B0604020202020204" pitchFamily="34" charset="0"/>
                        </a:rPr>
                        <a:t>Above Swanson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-3304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101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6821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217681"/>
                  </a:ext>
                </a:extLst>
              </a:tr>
              <a:tr h="117101">
                <a:tc>
                  <a:txBody>
                    <a:bodyPr/>
                    <a:lstStyle/>
                    <a:p>
                      <a:pPr algn="l" fontAlgn="ctr"/>
                      <a:r>
                        <a:rPr lang="en-US" sz="600" b="0" i="0" u="none" strike="noStrike">
                          <a:effectLst/>
                          <a:latin typeface="Arial" panose="020B0604020202020204" pitchFamily="34" charset="0"/>
                        </a:rPr>
                        <a:t>Swanson - Harlan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-198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30673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8493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5685607"/>
                  </a:ext>
                </a:extLst>
              </a:tr>
              <a:tr h="117101">
                <a:tc>
                  <a:txBody>
                    <a:bodyPr/>
                    <a:lstStyle/>
                    <a:p>
                      <a:pPr algn="l" fontAlgn="ctr"/>
                      <a:r>
                        <a:rPr lang="en-US" sz="600" b="0" i="0" u="none" strike="noStrike">
                          <a:effectLst/>
                          <a:latin typeface="Arial" panose="020B0604020202020204" pitchFamily="34" charset="0"/>
                        </a:rPr>
                        <a:t>Harlan - Guide Rock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26220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492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1565492"/>
                  </a:ext>
                </a:extLst>
              </a:tr>
              <a:tr h="117101">
                <a:tc>
                  <a:txBody>
                    <a:bodyPr/>
                    <a:lstStyle/>
                    <a:p>
                      <a:pPr algn="l" fontAlgn="ctr"/>
                      <a:r>
                        <a:rPr lang="en-US" sz="600" b="0" i="0" u="none" strike="noStrike">
                          <a:effectLst/>
                          <a:latin typeface="Arial" panose="020B0604020202020204" pitchFamily="34" charset="0"/>
                        </a:rPr>
                        <a:t>Guide Rock - Hardy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2546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969735"/>
                  </a:ext>
                </a:extLst>
              </a:tr>
              <a:tr h="117101">
                <a:tc>
                  <a:txBody>
                    <a:bodyPr/>
                    <a:lstStyle/>
                    <a:p>
                      <a:pPr algn="l" fontAlgn="ctr"/>
                      <a:r>
                        <a:rPr lang="en-US" sz="600" b="0" i="0" u="none" strike="noStrike">
                          <a:effectLst/>
                          <a:latin typeface="Arial" panose="020B0604020202020204" pitchFamily="34" charset="0"/>
                        </a:rPr>
                        <a:t>Medicine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20362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10337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8724188"/>
                  </a:ext>
                </a:extLst>
              </a:tr>
              <a:tr h="117101">
                <a:tc>
                  <a:txBody>
                    <a:bodyPr/>
                    <a:lstStyle/>
                    <a:p>
                      <a:pPr algn="l" fontAlgn="ctr"/>
                      <a:r>
                        <a:rPr lang="en-US" sz="600" b="0" i="0" u="none" strike="noStrike">
                          <a:effectLst/>
                          <a:latin typeface="Arial" panose="020B0604020202020204" pitchFamily="34" charset="0"/>
                        </a:rPr>
                        <a:t>Prairie Dog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6979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2138879"/>
                  </a:ext>
                </a:extLst>
              </a:tr>
              <a:tr h="117101">
                <a:tc>
                  <a:txBody>
                    <a:bodyPr/>
                    <a:lstStyle/>
                    <a:p>
                      <a:pPr algn="l" fontAlgn="ctr"/>
                      <a:r>
                        <a:rPr lang="en-US" sz="600" b="0" i="0" u="none" strike="noStrike">
                          <a:effectLst/>
                          <a:latin typeface="Arial" panose="020B0604020202020204" pitchFamily="34" charset="0"/>
                        </a:rPr>
                        <a:t>Red Willow</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6155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6878150"/>
                  </a:ext>
                </a:extLst>
              </a:tr>
              <a:tr h="117101">
                <a:tc>
                  <a:txBody>
                    <a:bodyPr/>
                    <a:lstStyle/>
                    <a:p>
                      <a:pPr algn="l" fontAlgn="ctr"/>
                      <a:r>
                        <a:rPr lang="en-US" sz="600" b="0" i="0" u="none" strike="noStrike">
                          <a:effectLst/>
                          <a:latin typeface="Arial" panose="020B0604020202020204" pitchFamily="34" charset="0"/>
                        </a:rPr>
                        <a:t>Rock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112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5064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93726"/>
                  </a:ext>
                </a:extLst>
              </a:tr>
              <a:tr h="117101">
                <a:tc>
                  <a:txBody>
                    <a:bodyPr/>
                    <a:lstStyle/>
                    <a:p>
                      <a:pPr algn="l" fontAlgn="ctr"/>
                      <a:r>
                        <a:rPr lang="en-US" sz="600" b="0" i="0" u="none" strike="noStrike">
                          <a:effectLst/>
                          <a:latin typeface="Arial" panose="020B0604020202020204" pitchFamily="34" charset="0"/>
                        </a:rPr>
                        <a:t>Sappa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2305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2183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1213100"/>
                  </a:ext>
                </a:extLst>
              </a:tr>
              <a:tr h="117101">
                <a:tc>
                  <a:txBody>
                    <a:bodyPr/>
                    <a:lstStyle/>
                    <a:p>
                      <a:pPr algn="l" fontAlgn="ctr"/>
                      <a:r>
                        <a:rPr lang="en-US" sz="600" b="0" i="0" u="none" strike="noStrike">
                          <a:effectLst/>
                          <a:latin typeface="Arial" panose="020B0604020202020204" pitchFamily="34" charset="0"/>
                        </a:rPr>
                        <a:t>South Fork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12225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4621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699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59655021"/>
                  </a:ext>
                </a:extLst>
              </a:tr>
              <a:tr h="117101">
                <a:tc>
                  <a:txBody>
                    <a:bodyPr/>
                    <a:lstStyle/>
                    <a:p>
                      <a:pPr algn="l" fontAlgn="ctr"/>
                      <a:r>
                        <a:rPr lang="en-US" sz="600" b="0" i="0" u="none" strike="noStrike">
                          <a:effectLst/>
                          <a:latin typeface="Arial" panose="020B0604020202020204" pitchFamily="34" charset="0"/>
                        </a:rPr>
                        <a:t>Hugh Butler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2092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4999057"/>
                  </a:ext>
                </a:extLst>
              </a:tr>
              <a:tr h="117101">
                <a:tc>
                  <a:txBody>
                    <a:bodyPr/>
                    <a:lstStyle/>
                    <a:p>
                      <a:pPr algn="l" fontAlgn="ctr"/>
                      <a:r>
                        <a:rPr lang="en-US" sz="600" b="0" i="0" u="none" strike="noStrike">
                          <a:effectLst/>
                          <a:latin typeface="Arial" panose="020B0604020202020204" pitchFamily="34" charset="0"/>
                        </a:rPr>
                        <a:t>Bonny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1312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5336382"/>
                  </a:ext>
                </a:extLst>
              </a:tr>
              <a:tr h="117101">
                <a:tc>
                  <a:txBody>
                    <a:bodyPr/>
                    <a:lstStyle/>
                    <a:p>
                      <a:pPr algn="l" fontAlgn="ctr"/>
                      <a:r>
                        <a:rPr lang="en-US" sz="600" b="0" i="0" u="none" strike="noStrike">
                          <a:effectLst/>
                          <a:latin typeface="Arial" panose="020B0604020202020204" pitchFamily="34" charset="0"/>
                        </a:rPr>
                        <a:t>Keith Sebelius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572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7225584"/>
                  </a:ext>
                </a:extLst>
              </a:tr>
              <a:tr h="117101">
                <a:tc>
                  <a:txBody>
                    <a:bodyPr/>
                    <a:lstStyle/>
                    <a:p>
                      <a:pPr algn="l" fontAlgn="ctr"/>
                      <a:r>
                        <a:rPr lang="en-US" sz="600" b="0" i="0" u="none" strike="noStrike">
                          <a:effectLst/>
                          <a:latin typeface="Arial" panose="020B0604020202020204" pitchFamily="34" charset="0"/>
                        </a:rPr>
                        <a:t>Enders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4917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59638788"/>
                  </a:ext>
                </a:extLst>
              </a:tr>
              <a:tr h="117101">
                <a:tc>
                  <a:txBody>
                    <a:bodyPr/>
                    <a:lstStyle/>
                    <a:p>
                      <a:pPr algn="l" fontAlgn="ctr"/>
                      <a:r>
                        <a:rPr lang="en-US" sz="600" b="0" i="0" u="none" strike="noStrike">
                          <a:effectLst/>
                          <a:latin typeface="Arial" panose="020B0604020202020204" pitchFamily="34" charset="0"/>
                        </a:rPr>
                        <a:t>Harlan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746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441621"/>
                  </a:ext>
                </a:extLst>
              </a:tr>
              <a:tr h="117101">
                <a:tc>
                  <a:txBody>
                    <a:bodyPr/>
                    <a:lstStyle/>
                    <a:p>
                      <a:pPr algn="l" fontAlgn="ctr"/>
                      <a:r>
                        <a:rPr lang="en-US" sz="600" b="0" i="0" u="none" strike="noStrike">
                          <a:effectLst/>
                          <a:latin typeface="Arial" panose="020B0604020202020204" pitchFamily="34" charset="0"/>
                        </a:rPr>
                        <a:t>Harry Strunk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333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1417905"/>
                  </a:ext>
                </a:extLst>
              </a:tr>
              <a:tr h="117101">
                <a:tc>
                  <a:txBody>
                    <a:bodyPr/>
                    <a:lstStyle/>
                    <a:p>
                      <a:pPr algn="l" fontAlgn="ctr"/>
                      <a:r>
                        <a:rPr lang="en-US" sz="600" b="0" i="0" u="none" strike="noStrike">
                          <a:effectLst/>
                          <a:latin typeface="Arial" panose="020B0604020202020204" pitchFamily="34" charset="0"/>
                        </a:rPr>
                        <a:t>Swanson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272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8895607"/>
                  </a:ext>
                </a:extLst>
              </a:tr>
              <a:tr h="117101">
                <a:tc>
                  <a:txBody>
                    <a:bodyPr/>
                    <a:lstStyle/>
                    <a:p>
                      <a:pPr algn="l" fontAlgn="ctr"/>
                      <a:r>
                        <a:rPr lang="en-US" sz="600" b="1" i="0" u="none" strike="noStrike">
                          <a:effectLst/>
                          <a:latin typeface="Arial" panose="020B0604020202020204" pitchFamily="34" charset="0"/>
                        </a:rPr>
                        <a:t>Mainstem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1" i="0" u="none" strike="noStrike">
                          <a:effectLst/>
                          <a:latin typeface="Arial" panose="020B0604020202020204" pitchFamily="34" charset="0"/>
                        </a:rPr>
                        <a:t>-3330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1" i="0" u="none" strike="noStrike">
                          <a:effectLst/>
                          <a:latin typeface="Arial" panose="020B0604020202020204" pitchFamily="34" charset="0"/>
                        </a:rPr>
                        <a:t>-36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1" i="0" u="none" strike="noStrike">
                          <a:effectLst/>
                          <a:latin typeface="Arial" panose="020B0604020202020204" pitchFamily="34" charset="0"/>
                        </a:rPr>
                        <a:t>66260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1" i="0" u="none" strike="noStrike">
                          <a:effectLst/>
                          <a:latin typeface="Arial" panose="020B0604020202020204" pitchFamily="34" charset="0"/>
                        </a:rPr>
                        <a:t>8973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3552861"/>
                  </a:ext>
                </a:extLst>
              </a:tr>
              <a:tr h="117101">
                <a:tc>
                  <a:txBody>
                    <a:bodyPr/>
                    <a:lstStyle/>
                    <a:p>
                      <a:pPr algn="l" fontAlgn="ctr"/>
                      <a:r>
                        <a:rPr lang="en-US" sz="600" b="1" i="0" u="none" strike="noStrike">
                          <a:effectLst/>
                          <a:latin typeface="Arial" panose="020B0604020202020204" pitchFamily="34" charset="0"/>
                        </a:rPr>
                        <a:t>Total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1" i="0" u="none" strike="noStrike">
                          <a:effectLst/>
                          <a:latin typeface="Arial" panose="020B0604020202020204" pitchFamily="34" charset="0"/>
                        </a:rPr>
                        <a:t>31063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1" i="0" u="none" strike="noStrike">
                          <a:effectLst/>
                          <a:latin typeface="Arial" panose="020B0604020202020204" pitchFamily="34" charset="0"/>
                        </a:rPr>
                        <a:t>21082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1" i="0" u="none" strike="noStrike">
                          <a:effectLst/>
                          <a:latin typeface="Arial" panose="020B0604020202020204" pitchFamily="34" charset="0"/>
                        </a:rPr>
                        <a:t>194223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1" i="0" u="none" strike="noStrike">
                          <a:effectLst/>
                          <a:latin typeface="Arial" panose="020B0604020202020204" pitchFamily="34" charset="0"/>
                        </a:rPr>
                        <a:t>19454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3271649"/>
                  </a:ext>
                </a:extLst>
              </a:tr>
              <a:tr h="234202">
                <a:tc>
                  <a:txBody>
                    <a:bodyPr/>
                    <a:lstStyle/>
                    <a:p>
                      <a:pPr algn="l" fontAlgn="b"/>
                      <a:r>
                        <a:rPr lang="en-US" sz="600" b="0" i="0" u="none" strike="noStrike">
                          <a:effectLst/>
                          <a:latin typeface="Arial" panose="020B0604020202020204" pitchFamily="34" charset="0"/>
                        </a:rPr>
                        <a:t>MS's 4 reaches + 2 reservoirs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effectLst/>
                          <a:latin typeface="Arial" panose="020B0604020202020204" pitchFamily="34" charset="0"/>
                        </a:rPr>
                        <a:t>(3,316)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effectLst/>
                          <a:latin typeface="Arial" panose="020B0604020202020204" pitchFamily="34" charset="0"/>
                        </a:rPr>
                        <a:t>27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effectLst/>
                          <a:latin typeface="Arial" panose="020B0604020202020204" pitchFamily="34" charset="0"/>
                        </a:rPr>
                        <a:t>67,278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effectLst/>
                          <a:latin typeface="Arial" panose="020B0604020202020204" pitchFamily="34" charset="0"/>
                        </a:rPr>
                        <a:t>9,003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0713503"/>
                  </a:ext>
                </a:extLst>
              </a:tr>
              <a:tr h="99536">
                <a:tc>
                  <a:txBody>
                    <a:bodyPr/>
                    <a:lstStyle/>
                    <a:p>
                      <a:pPr algn="l" fontAlgn="b"/>
                      <a:r>
                        <a:rPr lang="en-US" sz="600" b="0" i="0" u="none" strike="noStrike">
                          <a:effectLst/>
                          <a:latin typeface="Arial" panose="020B0604020202020204" pitchFamily="34" charset="0"/>
                        </a:rPr>
                        <a:t>Above Guide Rock</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effectLst/>
                          <a:latin typeface="Arial" panose="020B0604020202020204" pitchFamily="34" charset="0"/>
                        </a:rPr>
                        <a:t>(3,316)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effectLst/>
                          <a:latin typeface="Arial" panose="020B0604020202020204" pitchFamily="34" charset="0"/>
                        </a:rPr>
                        <a:t>(26)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effectLst/>
                          <a:latin typeface="Arial" panose="020B0604020202020204" pitchFamily="34" charset="0"/>
                        </a:rPr>
                        <a:t>64,732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effectLst/>
                          <a:latin typeface="Arial" panose="020B0604020202020204" pitchFamily="34" charset="0"/>
                        </a:rPr>
                        <a:t>9,015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5470195"/>
                  </a:ext>
                </a:extLst>
              </a:tr>
              <a:tr h="199072">
                <a:tc>
                  <a:txBody>
                    <a:bodyPr/>
                    <a:lstStyle/>
                    <a:p>
                      <a:pPr algn="l" fontAlgn="b"/>
                      <a:r>
                        <a:rPr lang="en-US" sz="600" b="0" i="0" u="none" strike="noStrike">
                          <a:effectLst/>
                          <a:latin typeface="Arial" panose="020B0604020202020204" pitchFamily="34" charset="0"/>
                        </a:rPr>
                        <a:t>Total of individual sub-basins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effectLst/>
                          <a:latin typeface="Arial" panose="020B0604020202020204" pitchFamily="34" charset="0"/>
                        </a:rPr>
                        <a:t>31,061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effectLst/>
                          <a:latin typeface="Arial" panose="020B0604020202020204" pitchFamily="34" charset="0"/>
                        </a:rPr>
                        <a:t>21,068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effectLst/>
                          <a:latin typeface="Arial" panose="020B0604020202020204" pitchFamily="34" charset="0"/>
                        </a:rPr>
                        <a:t>194,221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effectLst/>
                          <a:latin typeface="Arial" panose="020B0604020202020204" pitchFamily="34" charset="0"/>
                        </a:rPr>
                        <a:t>19,439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0083748"/>
                  </a:ext>
                </a:extLst>
              </a:tr>
              <a:tr h="199072">
                <a:tc>
                  <a:txBody>
                    <a:bodyPr/>
                    <a:lstStyle/>
                    <a:p>
                      <a:pPr algn="l" fontAlgn="b"/>
                      <a:r>
                        <a:rPr lang="en-US" sz="600" b="0" i="0" u="none" strike="noStrike">
                          <a:effectLst/>
                          <a:latin typeface="Arial" panose="020B0604020202020204" pitchFamily="34" charset="0"/>
                        </a:rPr>
                        <a:t>Total - GR to Hardy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effectLst/>
                          <a:latin typeface="Arial" panose="020B0604020202020204" pitchFamily="34" charset="0"/>
                        </a:rPr>
                        <a:t>31,063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effectLst/>
                          <a:latin typeface="Arial" panose="020B0604020202020204" pitchFamily="34" charset="0"/>
                        </a:rPr>
                        <a:t>21,029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effectLst/>
                          <a:latin typeface="Arial" panose="020B0604020202020204" pitchFamily="34" charset="0"/>
                        </a:rPr>
                        <a:t>191,677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effectLst/>
                          <a:latin typeface="Arial" panose="020B0604020202020204" pitchFamily="34" charset="0"/>
                        </a:rPr>
                        <a:t>19,466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5810147"/>
                  </a:ext>
                </a:extLst>
              </a:tr>
            </a:tbl>
          </a:graphicData>
        </a:graphic>
      </p:graphicFrame>
      <p:sp>
        <p:nvSpPr>
          <p:cNvPr id="5" name="Footer Placeholder 4"/>
          <p:cNvSpPr>
            <a:spLocks noGrp="1"/>
          </p:cNvSpPr>
          <p:nvPr>
            <p:ph type="ftr" sz="quarter" idx="11"/>
          </p:nvPr>
        </p:nvSpPr>
        <p:spPr/>
        <p:txBody>
          <a:bodyPr/>
          <a:lstStyle/>
          <a:p>
            <a:r>
              <a:rPr lang="en-US" smtClean="0"/>
              <a:t>4/25/2019 </a:t>
            </a:r>
            <a:endParaRPr lang="en-US"/>
          </a:p>
        </p:txBody>
      </p:sp>
    </p:spTree>
    <p:extLst>
      <p:ext uri="{BB962C8B-B14F-4D97-AF65-F5344CB8AC3E}">
        <p14:creationId xmlns:p14="http://schemas.microsoft.com/office/powerpoint/2010/main" val="13407188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1404</TotalTime>
  <Words>858</Words>
  <Application>Microsoft Office PowerPoint</Application>
  <PresentationFormat>On-screen Show (4:3)</PresentationFormat>
  <Paragraphs>224</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RRWCD meeting</vt:lpstr>
      <vt:lpstr>RRCA</vt:lpstr>
      <vt:lpstr>RRCA Accounting</vt:lpstr>
      <vt:lpstr>RRCA Accounting</vt:lpstr>
      <vt:lpstr>RRCA Accounting</vt:lpstr>
      <vt:lpstr>RRCA Accounting</vt:lpstr>
      <vt:lpstr>RRCA Accounting – Surface Water</vt:lpstr>
      <vt:lpstr>RRCA Accounting – Groundwater “The Computed Beneficial Consumptive Use of groundwater for each State shall be determined as the difference in streamflows using two runs of the model”</vt:lpstr>
      <vt:lpstr>RRCA Accounting - Groundwater</vt:lpstr>
      <vt:lpstr>RRCA Accounting</vt:lpstr>
    </vt:vector>
  </TitlesOfParts>
  <Company>State of Colorado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MJS</dc:creator>
  <cp:lastModifiedBy>Sullivan, Mike</cp:lastModifiedBy>
  <cp:revision>41</cp:revision>
  <cp:lastPrinted>2019-04-24T22:09:08Z</cp:lastPrinted>
  <dcterms:created xsi:type="dcterms:W3CDTF">2014-12-16T21:03:02Z</dcterms:created>
  <dcterms:modified xsi:type="dcterms:W3CDTF">2019-04-24T22:15:51Z</dcterms:modified>
</cp:coreProperties>
</file>