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Oswald Medium"/>
      <p:regular r:id="rId16"/>
      <p:bold r:id="rId17"/>
    </p:embeddedFont>
    <p:embeddedFont>
      <p:font typeface="Nunito"/>
      <p:regular r:id="rId18"/>
      <p:bold r:id="rId19"/>
      <p:italic r:id="rId20"/>
      <p:boldItalic r:id="rId21"/>
    </p:embeddedFont>
    <p:embeddedFont>
      <p:font typeface="Maven Pro"/>
      <p:regular r:id="rId22"/>
      <p:bold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4AB15E-E30B-4AF4-9935-779625D3FB63}">
  <a:tblStyle styleId="{4F4AB15E-E30B-4AF4-9935-779625D3FB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MavenPro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MavenPr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OswaldMedium-bold.fntdata"/><Relationship Id="rId16" Type="http://schemas.openxmlformats.org/officeDocument/2006/relationships/font" Target="fonts/OswaldMedium-regular.fntdata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200f89eb4c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200f89eb4c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200f89eb4c_0_8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200f89eb4c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00f89eb4c_0_1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200f89eb4c_0_1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200f89eb4c_0_2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200f89eb4c_0_2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200f89eb4c_0_2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200f89eb4c_0_2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200f89eb4c_0_3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200f89eb4c_0_3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200f89eb4c_0_4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200f89eb4c_0_4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200f89eb4c_0_3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200f89eb4c_0_3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408975"/>
            <a:ext cx="3281400" cy="3106500"/>
          </a:xfrm>
          <a:prstGeom prst="rect">
            <a:avLst/>
          </a:prstGeom>
          <a:effectLst>
            <a:outerShdw blurRad="57150" rotWithShape="0" algn="bl" dir="3420000" dist="85725">
              <a:srgbClr val="0000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55">
                <a:latin typeface="Merriweather"/>
                <a:ea typeface="Merriweather"/>
                <a:cs typeface="Merriweather"/>
                <a:sym typeface="Merriweather"/>
              </a:rPr>
              <a:t>Evaluation of the</a:t>
            </a:r>
            <a:endParaRPr sz="4155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55">
                <a:latin typeface="Merriweather"/>
                <a:ea typeface="Merriweather"/>
                <a:cs typeface="Merriweather"/>
                <a:sym typeface="Merriweather"/>
              </a:rPr>
              <a:t>Compact</a:t>
            </a:r>
            <a:endParaRPr sz="4155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55">
                <a:latin typeface="Merriweather"/>
                <a:ea typeface="Merriweather"/>
                <a:cs typeface="Merriweather"/>
                <a:sym typeface="Merriweather"/>
              </a:rPr>
              <a:t>Compliance </a:t>
            </a:r>
            <a:endParaRPr sz="4155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55">
                <a:latin typeface="Merriweather"/>
                <a:ea typeface="Merriweather"/>
                <a:cs typeface="Merriweather"/>
                <a:sym typeface="Merriweather"/>
              </a:rPr>
              <a:t>Pipeline </a:t>
            </a:r>
            <a:endParaRPr sz="3822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1211100" y="4475775"/>
            <a:ext cx="6721800" cy="440100"/>
          </a:xfrm>
          <a:prstGeom prst="rect">
            <a:avLst/>
          </a:prstGeom>
          <a:solidFill>
            <a:srgbClr val="A2C4C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Looking at the present issues… and concerns about future expansions</a:t>
            </a:r>
            <a:endParaRPr b="1" i="1" sz="15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350" y="1204775"/>
            <a:ext cx="2733950" cy="27339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85738" rotWithShape="0" algn="bl" dir="7920000" dist="295275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00" y="105225"/>
            <a:ext cx="3630534" cy="48386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5" name="Google Shape;2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1009" y="211450"/>
            <a:ext cx="2882629" cy="48386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86" name="Google Shape;286;p14"/>
          <p:cNvCxnSpPr/>
          <p:nvPr/>
        </p:nvCxnSpPr>
        <p:spPr>
          <a:xfrm>
            <a:off x="3633475" y="2092000"/>
            <a:ext cx="3138000" cy="1077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14"/>
          <p:cNvSpPr txBox="1"/>
          <p:nvPr/>
        </p:nvSpPr>
        <p:spPr>
          <a:xfrm>
            <a:off x="3476200" y="246775"/>
            <a:ext cx="2882700" cy="358800"/>
          </a:xfrm>
          <a:prstGeom prst="rect">
            <a:avLst/>
          </a:prstGeom>
          <a:solidFill>
            <a:srgbClr val="D0E0E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Compact Compliance Pipeline Wells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63" y="105038"/>
            <a:ext cx="8910674" cy="49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5"/>
          <p:cNvSpPr txBox="1"/>
          <p:nvPr/>
        </p:nvSpPr>
        <p:spPr>
          <a:xfrm>
            <a:off x="1198050" y="978600"/>
            <a:ext cx="6747900" cy="3186300"/>
          </a:xfrm>
          <a:prstGeom prst="rect">
            <a:avLst/>
          </a:prstGeom>
          <a:solidFill>
            <a:srgbClr val="D0E0E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Keep in mind…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1. We currently operate the pipeline at a rate of 30 cfs or 59.5 AF per day.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2. That is max of our 8 wells we currently operate.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3. The pipeline has the capacity to operate at 45 cfs or 89.25 AF per day.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4. The CCP has an annual maximum capacity of 25,000 AF, if operated 280 days per year at 45 CFS.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5. The well field will have to be equipped to physically deliver it.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Google Shape;298;p16"/>
          <p:cNvGraphicFramePr/>
          <p:nvPr/>
        </p:nvGraphicFramePr>
        <p:xfrm>
          <a:off x="771613" y="68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{4F4AB15E-E30B-4AF4-9935-779625D3FB63}</a:tableStyleId>
              </a:tblPr>
              <a:tblGrid>
                <a:gridCol w="3532100"/>
                <a:gridCol w="1157000"/>
                <a:gridCol w="1345725"/>
                <a:gridCol w="1542350"/>
              </a:tblGrid>
              <a:tr h="16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Purchases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AF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$/AF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 cost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Cure / Dryden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12,858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$3,610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$50,000,000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Orphan well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201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$3,610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Larson / Harsh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228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$3,508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$800,000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Bledsoe (4 wells)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1,117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FPI (3 wells)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522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$5,200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$2,717,000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 of all </a:t>
                      </a:r>
                      <a:r>
                        <a:rPr b="1" lang="en">
                          <a:highlight>
                            <a:srgbClr val="A4C2F4"/>
                          </a:highlight>
                        </a:rPr>
                        <a:t>POTENTIAL</a:t>
                      </a:r>
                      <a:r>
                        <a:rPr b="1" lang="en"/>
                        <a:t> water rights 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14,926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$3,585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$53,517,000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Phase I construction - cost to build pipeline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$20,000,000,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 of Water and Phase I construction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$73,517,000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Note: This total amount is accounted for in RRWCD Budget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299" name="Google Shape;299;p16"/>
          <p:cNvSpPr txBox="1"/>
          <p:nvPr/>
        </p:nvSpPr>
        <p:spPr>
          <a:xfrm>
            <a:off x="3506400" y="78675"/>
            <a:ext cx="2131200" cy="4926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CCP ANALYSIS</a:t>
            </a:r>
            <a:endParaRPr b="1"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00" name="Google Shape;300;p16"/>
          <p:cNvCxnSpPr/>
          <p:nvPr/>
        </p:nvCxnSpPr>
        <p:spPr>
          <a:xfrm flipH="1" rot="10800000">
            <a:off x="6409725" y="1400050"/>
            <a:ext cx="668400" cy="1038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p16"/>
          <p:cNvCxnSpPr/>
          <p:nvPr/>
        </p:nvCxnSpPr>
        <p:spPr>
          <a:xfrm flipH="1" rot="10800000">
            <a:off x="6535550" y="1329200"/>
            <a:ext cx="534900" cy="33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Google Shape;306;p17"/>
          <p:cNvCxnSpPr/>
          <p:nvPr/>
        </p:nvCxnSpPr>
        <p:spPr>
          <a:xfrm flipH="1" rot="10800000">
            <a:off x="5753750" y="1162450"/>
            <a:ext cx="820800" cy="3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7" name="Google Shape;307;p17"/>
          <p:cNvCxnSpPr/>
          <p:nvPr/>
        </p:nvCxnSpPr>
        <p:spPr>
          <a:xfrm flipH="1" rot="10800000">
            <a:off x="5731950" y="1169750"/>
            <a:ext cx="864300" cy="105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308" name="Google Shape;308;p17"/>
          <p:cNvGraphicFramePr/>
          <p:nvPr/>
        </p:nvGraphicFramePr>
        <p:xfrm>
          <a:off x="685100" y="752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{4F4AB15E-E30B-4AF4-9935-779625D3FB63}</a:tableStyleId>
              </a:tblPr>
              <a:tblGrid>
                <a:gridCol w="3846700"/>
                <a:gridCol w="881725"/>
                <a:gridCol w="1101925"/>
                <a:gridCol w="1943450"/>
              </a:tblGrid>
              <a:tr h="62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Construction items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Nr wells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Cost / well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 costs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78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Lateral Piping to connect B1, B2, B3, B6, 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$7,440,000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9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Engineering costs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$25,000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$100,000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9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Motors and pumps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$118,000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$472,000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36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Easement costs (33,250 ft x $24 / ft) 6.3 miles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N/A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9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Scada System / electronics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$121,325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$485,300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9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Road construction 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$100,000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70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9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Estimated Total for Phase II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$8,597,300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309" name="Google Shape;309;p17"/>
          <p:cNvSpPr txBox="1"/>
          <p:nvPr/>
        </p:nvSpPr>
        <p:spPr>
          <a:xfrm>
            <a:off x="3171600" y="133700"/>
            <a:ext cx="2800800" cy="4926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PHASE II EXPANSION</a:t>
            </a:r>
            <a:endParaRPr b="1"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Google Shape;314;p18"/>
          <p:cNvGraphicFramePr/>
          <p:nvPr/>
        </p:nvGraphicFramePr>
        <p:xfrm>
          <a:off x="179788" y="52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{4F4AB15E-E30B-4AF4-9935-779625D3FB63}</a:tableStyleId>
              </a:tblPr>
              <a:tblGrid>
                <a:gridCol w="4223400"/>
                <a:gridCol w="1663000"/>
                <a:gridCol w="1494925"/>
                <a:gridCol w="1403075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Construction items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Nr wells or AF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Cost/well or AF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 costs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AF needed to max 25,000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10,074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$5,200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$52,384,800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Lateral Piping to connect future purchases (estimate) 4 Bledsoe wells, 3 FPI wells, future purchases/where?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$31,660,000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0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Engineering costs 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$25,000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$325,000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0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Motor and Pumps 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$118,000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$1,534,000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0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Easement for project (52,800 ft X $24) (10 mi)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$2,065,200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0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Scada System / electronics 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$121,325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$1,577,225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13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Road construction to wells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$250,000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3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Estimated Total for Phase III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2"/>
                          </a:solidFill>
                        </a:rPr>
                        <a:t>25,000</a:t>
                      </a:r>
                      <a:endParaRPr b="1"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$89,796,225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966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Estimated Grand Total to Max the CCP in future</a:t>
                      </a:r>
                      <a:endParaRPr b="1" sz="15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$171,910,525</a:t>
                      </a:r>
                      <a:endParaRPr b="1" sz="15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315" name="Google Shape;315;p18"/>
          <p:cNvSpPr txBox="1"/>
          <p:nvPr/>
        </p:nvSpPr>
        <p:spPr>
          <a:xfrm>
            <a:off x="2954725" y="0"/>
            <a:ext cx="3421200" cy="4311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PHASE III - FUTURE EXPANSION</a:t>
            </a:r>
            <a:endParaRPr b="1"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" name="Google Shape;320;p19"/>
          <p:cNvGraphicFramePr/>
          <p:nvPr/>
        </p:nvGraphicFramePr>
        <p:xfrm>
          <a:off x="952500" y="90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{4F4AB15E-E30B-4AF4-9935-779625D3FB63}</a:tableStyleId>
              </a:tblPr>
              <a:tblGrid>
                <a:gridCol w="3506475"/>
                <a:gridCol w="926875"/>
                <a:gridCol w="1063125"/>
                <a:gridCol w="1742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Expenses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Nr wells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Cost each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Phase I Electric Bill to operate 8 wells ($6,250 per well X 8 X 7 mo.)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$350,000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Phase II Electric Bill to operate 4 wells at above rate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$175,000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Phase III Electric Bill  to operate 13 wells at above rate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$568,750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Pipeline manager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$75,000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Maintenance on 5 wells / year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$50,000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$250,000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Estimated Annual cost Ownership &amp; Maintenance in future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$1,418,750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321" name="Google Shape;321;p19"/>
          <p:cNvSpPr txBox="1"/>
          <p:nvPr/>
        </p:nvSpPr>
        <p:spPr>
          <a:xfrm>
            <a:off x="3252600" y="220200"/>
            <a:ext cx="2638800" cy="4926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ANNUAL EXPENSES</a:t>
            </a:r>
            <a:endParaRPr b="1"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0"/>
          <p:cNvPicPr preferRelativeResize="0"/>
          <p:nvPr/>
        </p:nvPicPr>
        <p:blipFill rotWithShape="1">
          <a:blip r:embed="rId3">
            <a:alphaModFix/>
          </a:blip>
          <a:srcRect b="8188" l="13744" r="12279" t="4138"/>
          <a:stretch/>
        </p:blipFill>
        <p:spPr>
          <a:xfrm>
            <a:off x="332975" y="904438"/>
            <a:ext cx="3751450" cy="33346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27" name="Google Shape;327;p20"/>
          <p:cNvCxnSpPr/>
          <p:nvPr/>
        </p:nvCxnSpPr>
        <p:spPr>
          <a:xfrm flipH="1" rot="10800000">
            <a:off x="4128875" y="1376325"/>
            <a:ext cx="2626800" cy="90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8" name="Google Shape;328;p20"/>
          <p:cNvSpPr txBox="1"/>
          <p:nvPr/>
        </p:nvSpPr>
        <p:spPr>
          <a:xfrm>
            <a:off x="5709725" y="173025"/>
            <a:ext cx="3043800" cy="585000"/>
          </a:xfrm>
          <a:prstGeom prst="rect">
            <a:avLst/>
          </a:prstGeom>
          <a:solidFill>
            <a:srgbClr val="FFE59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Producers spending / pumping as much of appropriation as they want …..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20"/>
          <p:cNvSpPr txBox="1"/>
          <p:nvPr/>
        </p:nvSpPr>
        <p:spPr>
          <a:xfrm rot="-1225903">
            <a:off x="4299104" y="1479194"/>
            <a:ext cx="2556641" cy="3847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$ $  $ $ $ $ $ $ $ $ $ $ $ $ $ $</a:t>
            </a:r>
            <a:endParaRPr b="1" sz="1300"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0" name="Google Shape;330;p20"/>
          <p:cNvSpPr txBox="1"/>
          <p:nvPr/>
        </p:nvSpPr>
        <p:spPr>
          <a:xfrm>
            <a:off x="6842375" y="758025"/>
            <a:ext cx="778500" cy="15414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$</a:t>
            </a: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~~</a:t>
            </a:r>
            <a:r>
              <a:rPr b="1" lang="en" sz="1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AF</a:t>
            </a:r>
            <a:endParaRPr b="1" sz="13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$</a:t>
            </a: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~~</a:t>
            </a:r>
            <a:r>
              <a:rPr b="1" lang="en" sz="1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AF</a:t>
            </a:r>
            <a:r>
              <a:rPr b="1" lang="en" sz="13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$</a:t>
            </a: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~~</a:t>
            </a:r>
            <a:r>
              <a:rPr b="1" lang="en" sz="1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AF</a:t>
            </a:r>
            <a:r>
              <a:rPr b="1" lang="en" sz="13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$</a:t>
            </a: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~~</a:t>
            </a:r>
            <a:r>
              <a:rPr b="1" lang="en" sz="1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AF</a:t>
            </a:r>
            <a:r>
              <a:rPr b="1" lang="en" sz="13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$</a:t>
            </a: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~~</a:t>
            </a:r>
            <a:r>
              <a:rPr b="1" lang="en" sz="1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AF</a:t>
            </a:r>
            <a:r>
              <a:rPr b="1" lang="en" sz="13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$</a:t>
            </a: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~~</a:t>
            </a:r>
            <a:r>
              <a:rPr b="1" lang="en" sz="1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AF</a:t>
            </a:r>
            <a:r>
              <a:rPr b="1" lang="en" sz="13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$</a:t>
            </a: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~~</a:t>
            </a:r>
            <a:r>
              <a:rPr b="1" lang="en" sz="1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AF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31" name="Google Shape;331;p20"/>
          <p:cNvCxnSpPr/>
          <p:nvPr/>
        </p:nvCxnSpPr>
        <p:spPr>
          <a:xfrm flipH="1" rot="10800000">
            <a:off x="4223350" y="2585088"/>
            <a:ext cx="4844700" cy="15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2" name="Google Shape;332;p20"/>
          <p:cNvSpPr txBox="1"/>
          <p:nvPr/>
        </p:nvSpPr>
        <p:spPr>
          <a:xfrm>
            <a:off x="4899725" y="2886350"/>
            <a:ext cx="3853800" cy="585000"/>
          </a:xfrm>
          <a:prstGeom prst="rect">
            <a:avLst/>
          </a:prstGeom>
          <a:solidFill>
            <a:srgbClr val="FFE59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…then in the fall… producers report what they have spent /pumped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3" name="Google Shape;333;p20"/>
          <p:cNvSpPr txBox="1"/>
          <p:nvPr/>
        </p:nvSpPr>
        <p:spPr>
          <a:xfrm>
            <a:off x="6727400" y="3471350"/>
            <a:ext cx="778500" cy="15414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$</a:t>
            </a: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~~</a:t>
            </a:r>
            <a:r>
              <a:rPr b="1" lang="en" sz="1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AF</a:t>
            </a:r>
            <a:r>
              <a:rPr b="1" lang="en" sz="13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$</a:t>
            </a: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~~</a:t>
            </a:r>
            <a:r>
              <a:rPr b="1" lang="en" sz="1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AF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34" name="Google Shape;334;p20"/>
          <p:cNvCxnSpPr/>
          <p:nvPr/>
        </p:nvCxnSpPr>
        <p:spPr>
          <a:xfrm>
            <a:off x="4144675" y="3822225"/>
            <a:ext cx="2469600" cy="6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5" name="Google Shape;335;p20"/>
          <p:cNvSpPr txBox="1"/>
          <p:nvPr/>
        </p:nvSpPr>
        <p:spPr>
          <a:xfrm rot="865950">
            <a:off x="4101178" y="3783825"/>
            <a:ext cx="2556581" cy="3848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$ $ $ $ $ $ $ $ $ $ $ $ $ $ $ $</a:t>
            </a:r>
            <a:endParaRPr b="1" sz="1300"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1840325" y="4558525"/>
            <a:ext cx="4773900" cy="384900"/>
          </a:xfrm>
          <a:prstGeom prst="rect">
            <a:avLst/>
          </a:prstGeom>
          <a:solidFill>
            <a:srgbClr val="FFE59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Now the bank has to balance / cover everyone’s AF pumped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20"/>
          <p:cNvSpPr txBox="1"/>
          <p:nvPr/>
        </p:nvSpPr>
        <p:spPr>
          <a:xfrm>
            <a:off x="620050" y="566725"/>
            <a:ext cx="3177300" cy="3849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RRWCD’s Compact Compliance Pipeline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75" y="113650"/>
            <a:ext cx="7935450" cy="49162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3" name="Google Shape;343;p21"/>
          <p:cNvSpPr txBox="1"/>
          <p:nvPr/>
        </p:nvSpPr>
        <p:spPr>
          <a:xfrm>
            <a:off x="4170875" y="1085325"/>
            <a:ext cx="2710800" cy="4464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Conservation Approach</a:t>
            </a:r>
            <a:endParaRPr b="1" sz="17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4" name="Google Shape;344;p21"/>
          <p:cNvSpPr txBox="1"/>
          <p:nvPr/>
        </p:nvSpPr>
        <p:spPr>
          <a:xfrm>
            <a:off x="2637200" y="1572925"/>
            <a:ext cx="2217900" cy="431100"/>
          </a:xfrm>
          <a:prstGeom prst="rect">
            <a:avLst/>
          </a:prstGeom>
          <a:solidFill>
            <a:srgbClr val="CFE2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Status Quo Approach</a:t>
            </a:r>
            <a:endParaRPr b="1"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5" name="Google Shape;345;p21"/>
          <p:cNvSpPr txBox="1"/>
          <p:nvPr/>
        </p:nvSpPr>
        <p:spPr>
          <a:xfrm>
            <a:off x="1567163" y="4439300"/>
            <a:ext cx="6516900" cy="6312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You cannot escape the responsibility of tomorrow… by evading it today.                          </a:t>
            </a:r>
            <a:endParaRPr i="1" sz="1800">
              <a:solidFill>
                <a:schemeClr val="dk2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Abraham Lincoln</a:t>
            </a:r>
            <a:endParaRPr b="1" i="1" sz="1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