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handoutMasterIdLst>
    <p:handoutMasterId r:id="rId30"/>
  </p:handoutMasterIdLst>
  <p:sldIdLst>
    <p:sldId id="256" r:id="rId3"/>
    <p:sldId id="258" r:id="rId4"/>
    <p:sldId id="332" r:id="rId5"/>
    <p:sldId id="269" r:id="rId6"/>
    <p:sldId id="288" r:id="rId7"/>
    <p:sldId id="315" r:id="rId8"/>
    <p:sldId id="313" r:id="rId9"/>
    <p:sldId id="317" r:id="rId10"/>
    <p:sldId id="336" r:id="rId11"/>
    <p:sldId id="333" r:id="rId12"/>
    <p:sldId id="334" r:id="rId13"/>
    <p:sldId id="338" r:id="rId14"/>
    <p:sldId id="280" r:id="rId15"/>
    <p:sldId id="283" r:id="rId16"/>
    <p:sldId id="339" r:id="rId17"/>
    <p:sldId id="281" r:id="rId18"/>
    <p:sldId id="386" r:id="rId19"/>
    <p:sldId id="282" r:id="rId20"/>
    <p:sldId id="337" r:id="rId21"/>
    <p:sldId id="268" r:id="rId22"/>
    <p:sldId id="310" r:id="rId23"/>
    <p:sldId id="278" r:id="rId24"/>
    <p:sldId id="387" r:id="rId25"/>
    <p:sldId id="389" r:id="rId26"/>
    <p:sldId id="261" r:id="rId27"/>
    <p:sldId id="39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Kremen" initials="A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3B385"/>
    <a:srgbClr val="003C68"/>
    <a:srgbClr val="4D4D4C"/>
    <a:srgbClr val="343433"/>
    <a:srgbClr val="F2EECE"/>
    <a:srgbClr val="D34B20"/>
    <a:srgbClr val="E89223"/>
    <a:srgbClr val="00161B"/>
    <a:srgbClr val="008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3" autoAdjust="0"/>
    <p:restoredTop sz="77216" autoAdjust="0"/>
  </p:normalViewPr>
  <p:slideViewPr>
    <p:cSldViewPr snapToGrid="0" snapToObjects="1">
      <p:cViewPr>
        <p:scale>
          <a:sx n="66" d="100"/>
          <a:sy n="66" d="100"/>
        </p:scale>
        <p:origin x="232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snapToObjects="1">
      <p:cViewPr varScale="1">
        <p:scale>
          <a:sx n="96" d="100"/>
          <a:sy n="96" d="100"/>
        </p:scale>
        <p:origin x="-3624"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D9A-3545-B1DA-72194720ADC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D9A-3545-B1DA-72194720ADCD}"/>
              </c:ext>
            </c:extLst>
          </c:dPt>
          <c:dLbls>
            <c:dLbl>
              <c:idx val="0"/>
              <c:layout>
                <c:manualLayout>
                  <c:x val="-0.23706606269924596"/>
                  <c:y val="-0.3760578636750812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D9A-3545-B1DA-72194720ADCD}"/>
                </c:ext>
              </c:extLst>
            </c:dLbl>
            <c:dLbl>
              <c:idx val="1"/>
              <c:layout>
                <c:manualLayout>
                  <c:x val="8.3140732938458972E-2"/>
                  <c:y val="0.14622599426263599"/>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D9A-3545-B1DA-72194720ADCD}"/>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Sheet1!$A$3:$A$4</c:f>
              <c:strCache>
                <c:ptCount val="2"/>
                <c:pt idx="0">
                  <c:v>Yes</c:v>
                </c:pt>
                <c:pt idx="1">
                  <c:v>No</c:v>
                </c:pt>
              </c:strCache>
            </c:strRef>
          </c:cat>
          <c:val>
            <c:numRef>
              <c:f>Sheet1!$B$3:$B$4</c:f>
              <c:numCache>
                <c:formatCode>General</c:formatCode>
                <c:ptCount val="2"/>
                <c:pt idx="0">
                  <c:v>1046</c:v>
                </c:pt>
                <c:pt idx="1">
                  <c:v>86</c:v>
                </c:pt>
              </c:numCache>
            </c:numRef>
          </c:val>
          <c:extLst>
            <c:ext xmlns:c16="http://schemas.microsoft.com/office/drawing/2014/chart" uri="{C3380CC4-5D6E-409C-BE32-E72D297353CC}">
              <c16:uniqueId val="{00000004-9D9A-3545-B1DA-72194720ADCD}"/>
            </c:ext>
          </c:extLst>
        </c:ser>
        <c:dLbls>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98FBCD-99B3-604D-8610-32690B10B157}" type="datetimeFigureOut">
              <a:rPr lang="en-US" smtClean="0"/>
              <a:t>1/10/19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88F11CE-4EFD-E34C-A519-6942F9A2B34E}" type="slidenum">
              <a:rPr lang="en-US" smtClean="0"/>
              <a:t>‹#›</a:t>
            </a:fld>
            <a:endParaRPr lang="en-US" dirty="0"/>
          </a:p>
        </p:txBody>
      </p:sp>
    </p:spTree>
    <p:extLst>
      <p:ext uri="{BB962C8B-B14F-4D97-AF65-F5344CB8AC3E}">
        <p14:creationId xmlns:p14="http://schemas.microsoft.com/office/powerpoint/2010/main" val="301989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38EF0B-9BC9-B440-8200-B5E3EF3FB4D2}" type="datetimeFigureOut">
              <a:rPr lang="en-US" smtClean="0"/>
              <a:t>1/10/19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FE3F80-6E5B-4F45-B2A0-183FDA7DF70E}" type="slidenum">
              <a:rPr lang="en-US" smtClean="0"/>
              <a:t>‹#›</a:t>
            </a:fld>
            <a:endParaRPr lang="en-US" dirty="0"/>
          </a:p>
        </p:txBody>
      </p:sp>
    </p:spTree>
    <p:extLst>
      <p:ext uri="{BB962C8B-B14F-4D97-AF65-F5344CB8AC3E}">
        <p14:creationId xmlns:p14="http://schemas.microsoft.com/office/powerpoint/2010/main" val="30545287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aps.unl.edu/farm-demo"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aps.unl.edu/farm-dem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a:solidFill>
                  <a:srgbClr val="877B77"/>
                </a:solidFill>
                <a:latin typeface="Franklin Gothic Medium" charset="0"/>
                <a:ea typeface="Franklin Gothic Medium" charset="0"/>
                <a:cs typeface="Franklin Gothic Medium" charset="0"/>
              </a:rPr>
              <a:t>Each state is different yet most are grappling with similar issues </a:t>
            </a:r>
            <a:endParaRPr lang="en-US" sz="105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1200" dirty="0">
                <a:solidFill>
                  <a:srgbClr val="877B77"/>
                </a:solidFill>
                <a:latin typeface="Franklin Gothic Medium" charset="0"/>
                <a:ea typeface="Franklin Gothic Medium" charset="0"/>
                <a:cs typeface="Franklin Gothic Medium" charset="0"/>
              </a:rPr>
              <a:t>Avoid the duplication of research efforts and leverage synergies</a:t>
            </a:r>
            <a:endParaRPr lang="en-US" sz="100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1200" dirty="0">
                <a:solidFill>
                  <a:srgbClr val="877B77"/>
                </a:solidFill>
                <a:latin typeface="Franklin Gothic Medium" charset="0"/>
                <a:ea typeface="Franklin Gothic Medium" charset="0"/>
                <a:cs typeface="Franklin Gothic Medium" charset="0"/>
              </a:rPr>
              <a:t>Build collaborative networks of researchers, producers, groundwater managers, industry</a:t>
            </a:r>
          </a:p>
        </p:txBody>
      </p:sp>
      <p:sp>
        <p:nvSpPr>
          <p:cNvPr id="4" name="Slide Number Placeholder 3"/>
          <p:cNvSpPr>
            <a:spLocks noGrp="1"/>
          </p:cNvSpPr>
          <p:nvPr>
            <p:ph type="sldNum" sz="quarter" idx="10"/>
          </p:nvPr>
        </p:nvSpPr>
        <p:spPr/>
        <p:txBody>
          <a:bodyPr/>
          <a:lstStyle/>
          <a:p>
            <a:fld id="{20FE3F80-6E5B-4F45-B2A0-183FDA7DF70E}" type="slidenum">
              <a:rPr lang="en-US" smtClean="0"/>
              <a:t>2</a:t>
            </a:fld>
            <a:endParaRPr lang="en-US" dirty="0"/>
          </a:p>
        </p:txBody>
      </p:sp>
    </p:spTree>
    <p:extLst>
      <p:ext uri="{BB962C8B-B14F-4D97-AF65-F5344CB8AC3E}">
        <p14:creationId xmlns:p14="http://schemas.microsoft.com/office/powerpoint/2010/main" val="149930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E3F80-6E5B-4F45-B2A0-183FDA7DF70E}" type="slidenum">
              <a:rPr lang="en-US" smtClean="0"/>
              <a:t>15</a:t>
            </a:fld>
            <a:endParaRPr lang="en-US" dirty="0"/>
          </a:p>
        </p:txBody>
      </p:sp>
    </p:spTree>
    <p:extLst>
      <p:ext uri="{BB962C8B-B14F-4D97-AF65-F5344CB8AC3E}">
        <p14:creationId xmlns:p14="http://schemas.microsoft.com/office/powerpoint/2010/main" val="250574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Define and talk more openly about the social and cultural values of water. Preliminary results from more than 1200 survey respondents from across the region reinforce this concept that stakeholders see a value in the water tomorrow as well as the short-term economic value today. The greatest agreement regarding the reasons to conserve were for reducing drought risk and more altruistic reasons of supporting community and family into the future. Harnessing these values on the future can help build that adaptive capacity through new networks and community-driven support of conservation. </a:t>
            </a:r>
          </a:p>
        </p:txBody>
      </p:sp>
      <p:sp>
        <p:nvSpPr>
          <p:cNvPr id="4" name="Slide Number Placeholder 3"/>
          <p:cNvSpPr>
            <a:spLocks noGrp="1"/>
          </p:cNvSpPr>
          <p:nvPr>
            <p:ph type="sldNum" sz="quarter" idx="5"/>
          </p:nvPr>
        </p:nvSpPr>
        <p:spPr/>
        <p:txBody>
          <a:bodyPr/>
          <a:lstStyle/>
          <a:p>
            <a:fld id="{958F3E2B-688C-6D41-B851-5D6220C744C5}" type="slidenum">
              <a:rPr lang="en-US" smtClean="0"/>
              <a:t>17</a:t>
            </a:fld>
            <a:endParaRPr lang="en-US"/>
          </a:p>
        </p:txBody>
      </p:sp>
    </p:spTree>
    <p:extLst>
      <p:ext uri="{BB962C8B-B14F-4D97-AF65-F5344CB8AC3E}">
        <p14:creationId xmlns:p14="http://schemas.microsoft.com/office/powerpoint/2010/main" val="289910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E3F80-6E5B-4F45-B2A0-183FDA7DF70E}" type="slidenum">
              <a:rPr lang="en-US" smtClean="0"/>
              <a:t>18</a:t>
            </a:fld>
            <a:endParaRPr lang="en-US" dirty="0"/>
          </a:p>
        </p:txBody>
      </p:sp>
    </p:spTree>
    <p:extLst>
      <p:ext uri="{BB962C8B-B14F-4D97-AF65-F5344CB8AC3E}">
        <p14:creationId xmlns:p14="http://schemas.microsoft.com/office/powerpoint/2010/main" val="1932444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a:solidFill>
                  <a:srgbClr val="877B77"/>
                </a:solidFill>
                <a:latin typeface="Calibri" charset="0"/>
                <a:ea typeface="Calibri" charset="0"/>
                <a:cs typeface="Calibri" charset="0"/>
              </a:rPr>
              <a:t>Next steps:</a:t>
            </a:r>
            <a:r>
              <a:rPr lang="en-US" baseline="0" dirty="0">
                <a:solidFill>
                  <a:srgbClr val="877B77"/>
                </a:solidFill>
                <a:latin typeface="Calibri" charset="0"/>
                <a:ea typeface="Calibri" charset="0"/>
                <a:cs typeface="Calibri" charset="0"/>
              </a:rPr>
              <a:t> </a:t>
            </a:r>
            <a:endParaRPr lang="en-US" dirty="0">
              <a:solidFill>
                <a:srgbClr val="877B77"/>
              </a:solidFill>
              <a:latin typeface="Calibri" charset="0"/>
              <a:ea typeface="Calibri" charset="0"/>
              <a:cs typeface="Calibri" charset="0"/>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a:solidFill>
                  <a:srgbClr val="877B77"/>
                </a:solidFill>
                <a:latin typeface="Calibri" charset="0"/>
                <a:ea typeface="Calibri" charset="0"/>
                <a:cs typeface="Calibri" charset="0"/>
              </a:rPr>
              <a:t>The capstone</a:t>
            </a:r>
            <a:r>
              <a:rPr lang="en-US" baseline="0" dirty="0">
                <a:solidFill>
                  <a:srgbClr val="877B77"/>
                </a:solidFill>
                <a:latin typeface="Calibri" charset="0"/>
                <a:ea typeface="Calibri" charset="0"/>
                <a:cs typeface="Calibri" charset="0"/>
              </a:rPr>
              <a:t> session at the summit focused on identifying and prioritizing practical things we could work together on on a cross-state basis that could have a meaningful impact for the region. Next steps will involve working on e</a:t>
            </a:r>
            <a:r>
              <a:rPr lang="en-US" dirty="0">
                <a:solidFill>
                  <a:srgbClr val="877B77"/>
                </a:solidFill>
                <a:latin typeface="Calibri" charset="0"/>
                <a:ea typeface="Calibri" charset="0"/>
                <a:cs typeface="Calibri" charset="0"/>
              </a:rPr>
              <a:t>xpanding </a:t>
            </a:r>
            <a:r>
              <a:rPr lang="en-US" baseline="0" dirty="0">
                <a:solidFill>
                  <a:srgbClr val="877B77"/>
                </a:solidFill>
                <a:latin typeface="Calibri" charset="0"/>
                <a:ea typeface="Calibri" charset="0"/>
                <a:cs typeface="Calibri" charset="0"/>
              </a:rPr>
              <a:t>successful education/outreach activities already existing in one or more more states to other Ogallala states, for example (clockwise from top):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solidFill>
                <a:srgbClr val="877B77"/>
              </a:solidFill>
              <a:latin typeface="Calibri" charset="0"/>
              <a:ea typeface="Calibri" charset="0"/>
              <a:cs typeface="Calibri" charset="0"/>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a:solidFill>
                  <a:srgbClr val="877B77"/>
                </a:solidFill>
                <a:latin typeface="Calibri" charset="0"/>
                <a:ea typeface="Calibri" charset="0"/>
                <a:cs typeface="Calibri" charset="0"/>
              </a:rPr>
              <a:t>1. </a:t>
            </a:r>
            <a:r>
              <a:rPr lang="en-US" dirty="0">
                <a:solidFill>
                  <a:srgbClr val="877B77"/>
                </a:solidFill>
                <a:latin typeface="Calibri" charset="0"/>
                <a:ea typeface="Calibri" charset="0"/>
                <a:cs typeface="Calibri" charset="0"/>
              </a:rPr>
              <a:t>Master Irrigator program: </a:t>
            </a:r>
            <a:r>
              <a:rPr lang="en-US" sz="1200" b="0" i="0" kern="1200" dirty="0">
                <a:solidFill>
                  <a:schemeClr val="tx1"/>
                </a:solidFill>
                <a:effectLst/>
                <a:latin typeface="+mn-lt"/>
                <a:ea typeface="+mn-ea"/>
                <a:cs typeface="+mn-cs"/>
              </a:rPr>
              <a:t>The Master Irrigator Program is an irrigation management curriculum made up of 32 hours of intensive irrigation education conducted over four one-day sessions to show producers how to maximize advanced conservation irrigation management and conservation practices that work together to save water, conserve energy, build soil health and enhance farm profitability. Perfect attendance is </a:t>
            </a:r>
            <a:r>
              <a:rPr lang="en-US" sz="1200" b="0" i="1" kern="1200" dirty="0">
                <a:solidFill>
                  <a:schemeClr val="tx1"/>
                </a:solidFill>
                <a:effectLst/>
                <a:latin typeface="+mn-lt"/>
                <a:ea typeface="+mn-ea"/>
                <a:cs typeface="+mn-cs"/>
              </a:rPr>
              <a:t>required </a:t>
            </a:r>
            <a:r>
              <a:rPr lang="en-US" sz="1200" b="0" i="0" kern="1200" dirty="0">
                <a:solidFill>
                  <a:schemeClr val="tx1"/>
                </a:solidFill>
                <a:effectLst/>
                <a:latin typeface="+mn-lt"/>
                <a:ea typeface="+mn-ea"/>
                <a:cs typeface="+mn-cs"/>
              </a:rPr>
              <a:t>for EQIP funding and graduation of the course. Farmers</a:t>
            </a:r>
            <a:r>
              <a:rPr lang="en-US" sz="1200" b="0" i="0" kern="1200" baseline="0" dirty="0">
                <a:solidFill>
                  <a:schemeClr val="tx1"/>
                </a:solidFill>
                <a:effectLst/>
                <a:latin typeface="+mn-lt"/>
                <a:ea typeface="+mn-ea"/>
                <a:cs typeface="+mn-cs"/>
              </a:rPr>
              <a:t> not eligible for EQIP are still eligible to take the course- some have taken it more than once or sent staff from their operations seeing it as an investment that will save them money/water based on strategies they learn to improve their management/opportunity to learn from expert presenters including other producers.</a:t>
            </a:r>
          </a:p>
          <a:p>
            <a:pPr marL="228600" marR="0" indent="-228600" algn="l" defTabSz="457200" rtl="0" eaLnBrk="1" fontAlgn="auto" latinLnBrk="0" hangingPunct="1">
              <a:lnSpc>
                <a:spcPct val="100000"/>
              </a:lnSpc>
              <a:spcBef>
                <a:spcPts val="0"/>
              </a:spcBef>
              <a:spcAft>
                <a:spcPts val="0"/>
              </a:spcAft>
              <a:buClrTx/>
              <a:buSzTx/>
              <a:buFont typeface="Arial" charset="0"/>
              <a:buAutoNum type="arabicPeriod"/>
              <a:tabLst/>
              <a:defRPr/>
            </a:pPr>
            <a:endParaRPr lang="en-US" sz="12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There was great interest indicated among Summit participants in having a MI program like this in their states- a working group is forming with reps from state </a:t>
            </a:r>
            <a:r>
              <a:rPr lang="en-US" sz="1200" b="0" i="0" kern="1200" baseline="0" dirty="0" err="1">
                <a:solidFill>
                  <a:schemeClr val="tx1"/>
                </a:solidFill>
                <a:effectLst/>
                <a:latin typeface="+mn-lt"/>
                <a:ea typeface="+mn-ea"/>
                <a:cs typeface="+mn-cs"/>
              </a:rPr>
              <a:t>govts</a:t>
            </a:r>
            <a:r>
              <a:rPr lang="en-US" sz="1200" b="0" i="0" kern="1200" baseline="0" dirty="0">
                <a:solidFill>
                  <a:schemeClr val="tx1"/>
                </a:solidFill>
                <a:effectLst/>
                <a:latin typeface="+mn-lt"/>
                <a:ea typeface="+mn-ea"/>
                <a:cs typeface="+mn-cs"/>
              </a:rPr>
              <a:t>, universities, tech companies, etc. to work on this: creating a baseline curriculum, minimum set of standards to guarantee quality levels in a set of modules adaptable at a regional level. The multi-state approach will also be used to try to leverage funds to support cost-share dollars to support producers who complete these programs</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sz="12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2. Summit participants noted repeatedly that it’s hard for producers to adopt tech if they can’t make sense of what can do for them. Several </a:t>
            </a:r>
            <a:r>
              <a:rPr lang="en-US" dirty="0">
                <a:solidFill>
                  <a:srgbClr val="877B77"/>
                </a:solidFill>
                <a:latin typeface="Calibri" charset="0"/>
                <a:ea typeface="Calibri" charset="0"/>
                <a:cs typeface="Calibri" charset="0"/>
              </a:rPr>
              <a:t>excellent multi-state collaboration (and</a:t>
            </a:r>
            <a:r>
              <a:rPr lang="en-US" baseline="0" dirty="0">
                <a:solidFill>
                  <a:srgbClr val="877B77"/>
                </a:solidFill>
                <a:latin typeface="Calibri" charset="0"/>
                <a:ea typeface="Calibri" charset="0"/>
                <a:cs typeface="Calibri" charset="0"/>
              </a:rPr>
              <a:t> related outreach) programs are currently going on  in different states, for example TAWC with Texas Tech University, the producer-led/university supported </a:t>
            </a:r>
            <a:r>
              <a:rPr lang="en-US" dirty="0">
                <a:solidFill>
                  <a:srgbClr val="877B77"/>
                </a:solidFill>
                <a:latin typeface="Calibri" charset="0"/>
                <a:ea typeface="Calibri" charset="0"/>
                <a:cs typeface="Calibri" charset="0"/>
              </a:rPr>
              <a:t>Water Tech Farms in KS, days</a:t>
            </a:r>
            <a:r>
              <a:rPr lang="en-US" baseline="0" dirty="0">
                <a:solidFill>
                  <a:srgbClr val="877B77"/>
                </a:solidFill>
                <a:latin typeface="Calibri" charset="0"/>
                <a:ea typeface="Calibri" charset="0"/>
                <a:cs typeface="Calibri" charset="0"/>
              </a:rPr>
              <a:t> and </a:t>
            </a:r>
            <a:r>
              <a:rPr lang="en-US" baseline="0" dirty="0" err="1">
                <a:solidFill>
                  <a:srgbClr val="877B77"/>
                </a:solidFill>
                <a:latin typeface="Calibri" charset="0"/>
                <a:ea typeface="Calibri" charset="0"/>
                <a:cs typeface="Calibri" charset="0"/>
              </a:rPr>
              <a:t>the</a:t>
            </a:r>
            <a:r>
              <a:rPr lang="en-US" dirty="0" err="1">
                <a:solidFill>
                  <a:srgbClr val="877B77"/>
                </a:solidFill>
                <a:latin typeface="Calibri" charset="0"/>
                <a:ea typeface="Calibri" charset="0"/>
                <a:cs typeface="Calibri" charset="0"/>
              </a:rPr>
              <a:t>TAPS</a:t>
            </a:r>
            <a:r>
              <a:rPr lang="en-US" dirty="0">
                <a:solidFill>
                  <a:srgbClr val="877B77"/>
                </a:solidFill>
                <a:latin typeface="Calibri" charset="0"/>
                <a:ea typeface="Calibri" charset="0"/>
                <a:cs typeface="Calibri" charset="0"/>
              </a:rPr>
              <a:t> program run out of the</a:t>
            </a:r>
            <a:r>
              <a:rPr lang="en-US" baseline="0" dirty="0">
                <a:solidFill>
                  <a:srgbClr val="877B77"/>
                </a:solidFill>
                <a:latin typeface="Calibri" charset="0"/>
                <a:ea typeface="Calibri" charset="0"/>
                <a:cs typeface="Calibri" charset="0"/>
              </a:rPr>
              <a:t> University of Nebraska-</a:t>
            </a:r>
            <a:r>
              <a:rPr lang="en-US" baseline="0" dirty="0" err="1">
                <a:solidFill>
                  <a:srgbClr val="877B77"/>
                </a:solidFill>
                <a:latin typeface="Calibri" charset="0"/>
                <a:ea typeface="Calibri" charset="0"/>
                <a:cs typeface="Calibri" charset="0"/>
              </a:rPr>
              <a:t>Lincolon</a:t>
            </a:r>
            <a:r>
              <a:rPr lang="en-US" baseline="0" dirty="0">
                <a:solidFill>
                  <a:srgbClr val="877B77"/>
                </a:solidFill>
                <a:latin typeface="Calibri" charset="0"/>
                <a:ea typeface="Calibri" charset="0"/>
                <a:cs typeface="Calibri" charset="0"/>
              </a:rPr>
              <a:t> Research and Extension Center in North Platte</a:t>
            </a:r>
            <a:r>
              <a:rPr lang="en-US" dirty="0">
                <a:solidFill>
                  <a:srgbClr val="877B77"/>
                </a:solidFill>
                <a:latin typeface="Calibri" charset="0"/>
                <a:ea typeface="Calibri" charset="0"/>
                <a:cs typeface="Calibri" charset="0"/>
              </a:rPr>
              <a:t>. </a:t>
            </a:r>
            <a:r>
              <a:rPr lang="en-US" sz="1200" b="0" i="0" kern="1200" dirty="0">
                <a:solidFill>
                  <a:schemeClr val="tx1"/>
                </a:solidFill>
                <a:effectLst/>
                <a:latin typeface="+mn-lt"/>
                <a:ea typeface="+mn-ea"/>
                <a:cs typeface="+mn-cs"/>
              </a:rPr>
              <a:t>UNL-TAPS hosts Farm Management Competitions that evaluate production and economic decisions made by competing "farms". In 2017, 15 “farms” competed held under a variable rate sprinkler irrigation system.</a:t>
            </a:r>
            <a:r>
              <a:rPr lang="en-US" sz="1200" b="0" i="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2018, two competitions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corn and sorghum) are being held, both under under VRI. The competitions allow producers to make a series of management decisions that are implemented on the irrigation systems. For example, contestants in 2017 made decisions on crop insurance selection, planting density and hybrid selection, marketing strategy, irrigation scheduling and quantity, and fertilizer timing, amount, and method. The contestants submit their decisions as well as obtain information relevant to their plots through a password protected login on an online portal. A "</a:t>
            </a:r>
            <a:r>
              <a:rPr lang="en-US" sz="1200" b="0" i="0" u="none" strike="noStrike" kern="1200" dirty="0">
                <a:solidFill>
                  <a:schemeClr val="tx1"/>
                </a:solidFill>
                <a:effectLst/>
                <a:latin typeface="+mn-lt"/>
                <a:ea typeface="+mn-ea"/>
                <a:cs typeface="+mn-cs"/>
                <a:hlinkClick r:id="rId3"/>
              </a:rPr>
              <a:t>demonstration-farm</a:t>
            </a:r>
            <a:r>
              <a:rPr lang="en-US" sz="1200" b="0" i="0" kern="1200" dirty="0">
                <a:solidFill>
                  <a:schemeClr val="tx1"/>
                </a:solidFill>
                <a:effectLst/>
                <a:latin typeface="+mn-lt"/>
                <a:ea typeface="+mn-ea"/>
                <a:cs typeface="+mn-cs"/>
              </a:rPr>
              <a:t>" has been created to show how the forms work and what information is provided to the participants.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0" i="0" kern="1200" dirty="0">
                <a:solidFill>
                  <a:schemeClr val="tx1"/>
                </a:solidFill>
                <a:effectLst/>
                <a:latin typeface="+mn-lt"/>
                <a:ea typeface="+mn-ea"/>
                <a:cs typeface="+mn-cs"/>
              </a:rPr>
              <a:t>Shown</a:t>
            </a:r>
            <a:r>
              <a:rPr lang="en-US" sz="1200" b="0" i="0" kern="1200" baseline="0" dirty="0">
                <a:solidFill>
                  <a:schemeClr val="tx1"/>
                </a:solidFill>
                <a:effectLst/>
                <a:latin typeface="+mn-lt"/>
                <a:ea typeface="+mn-ea"/>
                <a:cs typeface="+mn-cs"/>
              </a:rPr>
              <a:t> here are last year’s results- the TAPS program generates a ton of interest and data, and great interactions that tease apart which aspects of management lead to overall system profitability and efficiency– note </a:t>
            </a:r>
            <a:r>
              <a:rPr lang="en-US" sz="1200" b="0" i="0" kern="1200" baseline="0" dirty="0" err="1">
                <a:solidFill>
                  <a:schemeClr val="tx1"/>
                </a:solidFill>
                <a:effectLst/>
                <a:latin typeface="+mn-lt"/>
                <a:ea typeface="+mn-ea"/>
                <a:cs typeface="+mn-cs"/>
              </a:rPr>
              <a:t>howthe</a:t>
            </a:r>
            <a:r>
              <a:rPr lang="en-US" sz="1200" b="0" i="0" kern="1200" baseline="0" dirty="0">
                <a:solidFill>
                  <a:schemeClr val="tx1"/>
                </a:solidFill>
                <a:effectLst/>
                <a:latin typeface="+mn-lt"/>
                <a:ea typeface="+mn-ea"/>
                <a:cs typeface="+mn-cs"/>
              </a:rPr>
              <a:t> most profitable farm and least profitable farm in 2017 used about the same amount of water (9 inches)-there’s so much we are still figuring out with regard to improving management, water application amounts and timing, etc.  This year farmers from NE and KS are participating in TAPS.  Efforts are underway to get similar programs based on the TAPS model up and running in KS and OK.</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dirty="0">
              <a:solidFill>
                <a:srgbClr val="877B77"/>
              </a:solidFill>
              <a:latin typeface="Calibri" charset="0"/>
              <a:ea typeface="Calibri" charset="0"/>
              <a:cs typeface="Calibri" charset="0"/>
            </a:endParaRPr>
          </a:p>
          <a:p>
            <a:pPr marL="285750" indent="-285750">
              <a:buFont typeface="Arial" charset="0"/>
              <a:buChar char="•"/>
            </a:pPr>
            <a:r>
              <a:rPr lang="en-US" dirty="0">
                <a:solidFill>
                  <a:srgbClr val="877B77"/>
                </a:solidFill>
                <a:latin typeface="Calibri" charset="0"/>
                <a:ea typeface="Calibri" charset="0"/>
                <a:cs typeface="Calibri" charset="0"/>
              </a:rPr>
              <a:t>Youth advocacy (TX 4H2O Ambassadors, KS Youth Water Advocates FFA)- another Summit working group is </a:t>
            </a:r>
            <a:r>
              <a:rPr lang="en-US" baseline="0" dirty="0">
                <a:solidFill>
                  <a:srgbClr val="877B77"/>
                </a:solidFill>
                <a:latin typeface="Calibri" charset="0"/>
                <a:ea typeface="Calibri" charset="0"/>
                <a:cs typeface="Calibri" charset="0"/>
              </a:rPr>
              <a:t>forming to find ways to make the Ogallala and production pathways from it/education related to conservation/systems management related to water and related career paths something they can be exposed to through FFA and/or F-H programs. Shifts are needed and shifting from status quo is hard- important to train/engage the youth, for whom keeping communities vital for the long term may be very relevant.</a:t>
            </a:r>
            <a:endParaRPr lang="en-US" dirty="0">
              <a:solidFill>
                <a:srgbClr val="877B77"/>
              </a:solidFill>
              <a:latin typeface="Calibri" charset="0"/>
              <a:ea typeface="Calibri" charset="0"/>
              <a:cs typeface="Calibri" charset="0"/>
            </a:endParaRPr>
          </a:p>
          <a:p>
            <a:endParaRPr lang="en-US" sz="1200" b="0" i="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E3F80-6E5B-4F45-B2A0-183FDA7DF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5046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Assumptions were status quo management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E3F80-6E5B-4F45-B2A0-183FDA7DF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907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E3F80-6E5B-4F45-B2A0-183FDA7DF70E}" type="slidenum">
              <a:rPr lang="en-US" smtClean="0"/>
              <a:t>25</a:t>
            </a:fld>
            <a:endParaRPr lang="en-US" dirty="0"/>
          </a:p>
        </p:txBody>
      </p:sp>
    </p:spTree>
    <p:extLst>
      <p:ext uri="{BB962C8B-B14F-4D97-AF65-F5344CB8AC3E}">
        <p14:creationId xmlns:p14="http://schemas.microsoft.com/office/powerpoint/2010/main" val="120238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a:solidFill>
                  <a:srgbClr val="877B77"/>
                </a:solidFill>
                <a:latin typeface="Franklin Gothic Medium" charset="0"/>
                <a:ea typeface="Franklin Gothic Medium" charset="0"/>
                <a:cs typeface="Franklin Gothic Medium" charset="0"/>
              </a:rPr>
              <a:t>Each state is different yet most are grappling with similar issues </a:t>
            </a:r>
            <a:endParaRPr lang="en-US" sz="105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1200" dirty="0">
                <a:solidFill>
                  <a:srgbClr val="877B77"/>
                </a:solidFill>
                <a:latin typeface="Franklin Gothic Medium" charset="0"/>
                <a:ea typeface="Franklin Gothic Medium" charset="0"/>
                <a:cs typeface="Franklin Gothic Medium" charset="0"/>
              </a:rPr>
              <a:t>Avoid the duplication of research efforts and leverage synergies</a:t>
            </a:r>
            <a:endParaRPr lang="en-US" sz="100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1200" dirty="0">
                <a:solidFill>
                  <a:srgbClr val="877B77"/>
                </a:solidFill>
                <a:latin typeface="Franklin Gothic Medium" charset="0"/>
                <a:ea typeface="Franklin Gothic Medium" charset="0"/>
                <a:cs typeface="Franklin Gothic Medium" charset="0"/>
              </a:rPr>
              <a:t>Build collaborative networks of researchers, producers, groundwater managers, industry</a:t>
            </a:r>
          </a:p>
        </p:txBody>
      </p:sp>
      <p:sp>
        <p:nvSpPr>
          <p:cNvPr id="4" name="Slide Number Placeholder 3"/>
          <p:cNvSpPr>
            <a:spLocks noGrp="1"/>
          </p:cNvSpPr>
          <p:nvPr>
            <p:ph type="sldNum" sz="quarter" idx="10"/>
          </p:nvPr>
        </p:nvSpPr>
        <p:spPr/>
        <p:txBody>
          <a:bodyPr/>
          <a:lstStyle/>
          <a:p>
            <a:fld id="{20FE3F80-6E5B-4F45-B2A0-183FDA7DF70E}" type="slidenum">
              <a:rPr lang="en-US" smtClean="0"/>
              <a:t>3</a:t>
            </a:fld>
            <a:endParaRPr lang="en-US" dirty="0"/>
          </a:p>
        </p:txBody>
      </p:sp>
    </p:spTree>
    <p:extLst>
      <p:ext uri="{BB962C8B-B14F-4D97-AF65-F5344CB8AC3E}">
        <p14:creationId xmlns:p14="http://schemas.microsoft.com/office/powerpoint/2010/main" val="336775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at this intersection</a:t>
            </a:r>
            <a:r>
              <a:rPr lang="en-US" baseline="0" dirty="0"/>
              <a:t> between existing groundwater and climates that we are working with the question of what next?</a:t>
            </a:r>
            <a:endParaRPr lang="en-US" dirty="0"/>
          </a:p>
        </p:txBody>
      </p:sp>
      <p:sp>
        <p:nvSpPr>
          <p:cNvPr id="4" name="Slide Number Placeholder 3"/>
          <p:cNvSpPr>
            <a:spLocks noGrp="1"/>
          </p:cNvSpPr>
          <p:nvPr>
            <p:ph type="sldNum" sz="quarter" idx="10"/>
          </p:nvPr>
        </p:nvSpPr>
        <p:spPr/>
        <p:txBody>
          <a:bodyPr/>
          <a:lstStyle/>
          <a:p>
            <a:fld id="{20FE3F80-6E5B-4F45-B2A0-183FDA7DF70E}" type="slidenum">
              <a:rPr lang="en-US" smtClean="0"/>
              <a:t>4</a:t>
            </a:fld>
            <a:endParaRPr lang="en-US" dirty="0"/>
          </a:p>
        </p:txBody>
      </p:sp>
    </p:spTree>
    <p:extLst>
      <p:ext uri="{BB962C8B-B14F-4D97-AF65-F5344CB8AC3E}">
        <p14:creationId xmlns:p14="http://schemas.microsoft.com/office/powerpoint/2010/main" val="142744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a:solidFill>
                  <a:srgbClr val="877B77"/>
                </a:solidFill>
                <a:latin typeface="Calibri" charset="0"/>
                <a:ea typeface="Calibri" charset="0"/>
                <a:cs typeface="Calibri" charset="0"/>
              </a:rPr>
              <a:t>Next steps:</a:t>
            </a:r>
            <a:r>
              <a:rPr lang="en-US" baseline="0" dirty="0">
                <a:solidFill>
                  <a:srgbClr val="877B77"/>
                </a:solidFill>
                <a:latin typeface="Calibri" charset="0"/>
                <a:ea typeface="Calibri" charset="0"/>
                <a:cs typeface="Calibri" charset="0"/>
              </a:rPr>
              <a:t> </a:t>
            </a:r>
            <a:endParaRPr lang="en-US" dirty="0">
              <a:solidFill>
                <a:srgbClr val="877B77"/>
              </a:solidFill>
              <a:latin typeface="Calibri" charset="0"/>
              <a:ea typeface="Calibri" charset="0"/>
              <a:cs typeface="Calibri" charset="0"/>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a:solidFill>
                  <a:srgbClr val="877B77"/>
                </a:solidFill>
                <a:latin typeface="Calibri" charset="0"/>
                <a:ea typeface="Calibri" charset="0"/>
                <a:cs typeface="Calibri" charset="0"/>
              </a:rPr>
              <a:t>The capstone</a:t>
            </a:r>
            <a:r>
              <a:rPr lang="en-US" baseline="0" dirty="0">
                <a:solidFill>
                  <a:srgbClr val="877B77"/>
                </a:solidFill>
                <a:latin typeface="Calibri" charset="0"/>
                <a:ea typeface="Calibri" charset="0"/>
                <a:cs typeface="Calibri" charset="0"/>
              </a:rPr>
              <a:t> session at the summit focused on identifying and prioritizing practical things we could work together on on a cross-state basis that could have a meaningful impact for the region. Next steps will involve working on e</a:t>
            </a:r>
            <a:r>
              <a:rPr lang="en-US" dirty="0">
                <a:solidFill>
                  <a:srgbClr val="877B77"/>
                </a:solidFill>
                <a:latin typeface="Calibri" charset="0"/>
                <a:ea typeface="Calibri" charset="0"/>
                <a:cs typeface="Calibri" charset="0"/>
              </a:rPr>
              <a:t>xpanding </a:t>
            </a:r>
            <a:r>
              <a:rPr lang="en-US" baseline="0" dirty="0">
                <a:solidFill>
                  <a:srgbClr val="877B77"/>
                </a:solidFill>
                <a:latin typeface="Calibri" charset="0"/>
                <a:ea typeface="Calibri" charset="0"/>
                <a:cs typeface="Calibri" charset="0"/>
              </a:rPr>
              <a:t>successful education/outreach activities already existing in one or more more states to other Ogallala states, for example (clockwise from top):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a:solidFill>
                <a:srgbClr val="877B77"/>
              </a:solidFill>
              <a:latin typeface="Calibri" charset="0"/>
              <a:ea typeface="Calibri" charset="0"/>
              <a:cs typeface="Calibri" charset="0"/>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a:solidFill>
                  <a:srgbClr val="877B77"/>
                </a:solidFill>
                <a:latin typeface="Calibri" charset="0"/>
                <a:ea typeface="Calibri" charset="0"/>
                <a:cs typeface="Calibri" charset="0"/>
              </a:rPr>
              <a:t>1. </a:t>
            </a:r>
            <a:r>
              <a:rPr lang="en-US" dirty="0">
                <a:solidFill>
                  <a:srgbClr val="877B77"/>
                </a:solidFill>
                <a:latin typeface="Calibri" charset="0"/>
                <a:ea typeface="Calibri" charset="0"/>
                <a:cs typeface="Calibri" charset="0"/>
              </a:rPr>
              <a:t>Master Irrigator program: </a:t>
            </a:r>
            <a:r>
              <a:rPr lang="en-US" sz="1200" b="0" i="0" kern="1200" dirty="0">
                <a:solidFill>
                  <a:schemeClr val="tx1"/>
                </a:solidFill>
                <a:effectLst/>
                <a:latin typeface="+mn-lt"/>
                <a:ea typeface="+mn-ea"/>
                <a:cs typeface="+mn-cs"/>
              </a:rPr>
              <a:t>The Master Irrigator Program is an irrigation management curriculum made up of 32 hours of intensive irrigation education conducted over four one-day sessions to show producers how to maximize advanced conservation irrigation management and conservation practices that work together to save water, conserve energy, build soil health and enhance farm profitability. Perfect attendance is </a:t>
            </a:r>
            <a:r>
              <a:rPr lang="en-US" sz="1200" b="0" i="1" kern="1200" dirty="0">
                <a:solidFill>
                  <a:schemeClr val="tx1"/>
                </a:solidFill>
                <a:effectLst/>
                <a:latin typeface="+mn-lt"/>
                <a:ea typeface="+mn-ea"/>
                <a:cs typeface="+mn-cs"/>
              </a:rPr>
              <a:t>required </a:t>
            </a:r>
            <a:r>
              <a:rPr lang="en-US" sz="1200" b="0" i="0" kern="1200" dirty="0">
                <a:solidFill>
                  <a:schemeClr val="tx1"/>
                </a:solidFill>
                <a:effectLst/>
                <a:latin typeface="+mn-lt"/>
                <a:ea typeface="+mn-ea"/>
                <a:cs typeface="+mn-cs"/>
              </a:rPr>
              <a:t>for EQIP funding and graduation of the course. Farmers</a:t>
            </a:r>
            <a:r>
              <a:rPr lang="en-US" sz="1200" b="0" i="0" kern="1200" baseline="0" dirty="0">
                <a:solidFill>
                  <a:schemeClr val="tx1"/>
                </a:solidFill>
                <a:effectLst/>
                <a:latin typeface="+mn-lt"/>
                <a:ea typeface="+mn-ea"/>
                <a:cs typeface="+mn-cs"/>
              </a:rPr>
              <a:t> not eligible for EQIP are still eligible to take the course- some have taken it more than once or sent staff from their operations seeing it as an investment that will save them money/water based on strategies they learn to improve their management/opportunity to learn from expert presenters including other producers.</a:t>
            </a:r>
          </a:p>
          <a:p>
            <a:pPr marL="228600" marR="0" indent="-228600" algn="l" defTabSz="457200" rtl="0" eaLnBrk="1" fontAlgn="auto" latinLnBrk="0" hangingPunct="1">
              <a:lnSpc>
                <a:spcPct val="100000"/>
              </a:lnSpc>
              <a:spcBef>
                <a:spcPts val="0"/>
              </a:spcBef>
              <a:spcAft>
                <a:spcPts val="0"/>
              </a:spcAft>
              <a:buClrTx/>
              <a:buSzTx/>
              <a:buFont typeface="Arial" charset="0"/>
              <a:buAutoNum type="arabicPeriod"/>
              <a:tabLst/>
              <a:defRPr/>
            </a:pPr>
            <a:endParaRPr lang="en-US" sz="12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There was great interest indicated among Summit participants in having a MI program like this in their states- a working group is forming with reps from state </a:t>
            </a:r>
            <a:r>
              <a:rPr lang="en-US" sz="1200" b="0" i="0" kern="1200" baseline="0" dirty="0" err="1">
                <a:solidFill>
                  <a:schemeClr val="tx1"/>
                </a:solidFill>
                <a:effectLst/>
                <a:latin typeface="+mn-lt"/>
                <a:ea typeface="+mn-ea"/>
                <a:cs typeface="+mn-cs"/>
              </a:rPr>
              <a:t>govts</a:t>
            </a:r>
            <a:r>
              <a:rPr lang="en-US" sz="1200" b="0" i="0" kern="1200" baseline="0" dirty="0">
                <a:solidFill>
                  <a:schemeClr val="tx1"/>
                </a:solidFill>
                <a:effectLst/>
                <a:latin typeface="+mn-lt"/>
                <a:ea typeface="+mn-ea"/>
                <a:cs typeface="+mn-cs"/>
              </a:rPr>
              <a:t>, universities, tech companies, etc. to work on this: creating a baseline curriculum, minimum set of standards to guarantee quality levels in a set of modules adaptable at a regional level. The multi-state approach will also be used to try to leverage funds to support cost-share dollars to support producers who complete these programs</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sz="1200" b="0" i="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0" i="0" kern="1200" baseline="0" dirty="0">
                <a:solidFill>
                  <a:schemeClr val="tx1"/>
                </a:solidFill>
                <a:effectLst/>
                <a:latin typeface="+mn-lt"/>
                <a:ea typeface="+mn-ea"/>
                <a:cs typeface="+mn-cs"/>
              </a:rPr>
              <a:t>2. Summit participants noted repeatedly that it’s hard for producers to adopt tech if they can’t make sense of what can do for them. Several </a:t>
            </a:r>
            <a:r>
              <a:rPr lang="en-US" dirty="0">
                <a:solidFill>
                  <a:srgbClr val="877B77"/>
                </a:solidFill>
                <a:latin typeface="Calibri" charset="0"/>
                <a:ea typeface="Calibri" charset="0"/>
                <a:cs typeface="Calibri" charset="0"/>
              </a:rPr>
              <a:t>excellent multi-state collaboration (and</a:t>
            </a:r>
            <a:r>
              <a:rPr lang="en-US" baseline="0" dirty="0">
                <a:solidFill>
                  <a:srgbClr val="877B77"/>
                </a:solidFill>
                <a:latin typeface="Calibri" charset="0"/>
                <a:ea typeface="Calibri" charset="0"/>
                <a:cs typeface="Calibri" charset="0"/>
              </a:rPr>
              <a:t> related outreach) programs are currently going on  in different states, for example TAWC with Texas Tech University, the producer-led/university supported </a:t>
            </a:r>
            <a:r>
              <a:rPr lang="en-US" dirty="0">
                <a:solidFill>
                  <a:srgbClr val="877B77"/>
                </a:solidFill>
                <a:latin typeface="Calibri" charset="0"/>
                <a:ea typeface="Calibri" charset="0"/>
                <a:cs typeface="Calibri" charset="0"/>
              </a:rPr>
              <a:t>Water Tech Farms in KS, days</a:t>
            </a:r>
            <a:r>
              <a:rPr lang="en-US" baseline="0" dirty="0">
                <a:solidFill>
                  <a:srgbClr val="877B77"/>
                </a:solidFill>
                <a:latin typeface="Calibri" charset="0"/>
                <a:ea typeface="Calibri" charset="0"/>
                <a:cs typeface="Calibri" charset="0"/>
              </a:rPr>
              <a:t> and </a:t>
            </a:r>
            <a:r>
              <a:rPr lang="en-US" baseline="0" dirty="0" err="1">
                <a:solidFill>
                  <a:srgbClr val="877B77"/>
                </a:solidFill>
                <a:latin typeface="Calibri" charset="0"/>
                <a:ea typeface="Calibri" charset="0"/>
                <a:cs typeface="Calibri" charset="0"/>
              </a:rPr>
              <a:t>the</a:t>
            </a:r>
            <a:r>
              <a:rPr lang="en-US" dirty="0" err="1">
                <a:solidFill>
                  <a:srgbClr val="877B77"/>
                </a:solidFill>
                <a:latin typeface="Calibri" charset="0"/>
                <a:ea typeface="Calibri" charset="0"/>
                <a:cs typeface="Calibri" charset="0"/>
              </a:rPr>
              <a:t>TAPS</a:t>
            </a:r>
            <a:r>
              <a:rPr lang="en-US" dirty="0">
                <a:solidFill>
                  <a:srgbClr val="877B77"/>
                </a:solidFill>
                <a:latin typeface="Calibri" charset="0"/>
                <a:ea typeface="Calibri" charset="0"/>
                <a:cs typeface="Calibri" charset="0"/>
              </a:rPr>
              <a:t> program run out of the</a:t>
            </a:r>
            <a:r>
              <a:rPr lang="en-US" baseline="0" dirty="0">
                <a:solidFill>
                  <a:srgbClr val="877B77"/>
                </a:solidFill>
                <a:latin typeface="Calibri" charset="0"/>
                <a:ea typeface="Calibri" charset="0"/>
                <a:cs typeface="Calibri" charset="0"/>
              </a:rPr>
              <a:t> University of Nebraska-</a:t>
            </a:r>
            <a:r>
              <a:rPr lang="en-US" baseline="0" dirty="0" err="1">
                <a:solidFill>
                  <a:srgbClr val="877B77"/>
                </a:solidFill>
                <a:latin typeface="Calibri" charset="0"/>
                <a:ea typeface="Calibri" charset="0"/>
                <a:cs typeface="Calibri" charset="0"/>
              </a:rPr>
              <a:t>Lincolon</a:t>
            </a:r>
            <a:r>
              <a:rPr lang="en-US" baseline="0" dirty="0">
                <a:solidFill>
                  <a:srgbClr val="877B77"/>
                </a:solidFill>
                <a:latin typeface="Calibri" charset="0"/>
                <a:ea typeface="Calibri" charset="0"/>
                <a:cs typeface="Calibri" charset="0"/>
              </a:rPr>
              <a:t> Research and Extension Center in North Platte</a:t>
            </a:r>
            <a:r>
              <a:rPr lang="en-US" dirty="0">
                <a:solidFill>
                  <a:srgbClr val="877B77"/>
                </a:solidFill>
                <a:latin typeface="Calibri" charset="0"/>
                <a:ea typeface="Calibri" charset="0"/>
                <a:cs typeface="Calibri" charset="0"/>
              </a:rPr>
              <a:t>. </a:t>
            </a:r>
            <a:r>
              <a:rPr lang="en-US" sz="1200" b="0" i="0" kern="1200" dirty="0">
                <a:solidFill>
                  <a:schemeClr val="tx1"/>
                </a:solidFill>
                <a:effectLst/>
                <a:latin typeface="+mn-lt"/>
                <a:ea typeface="+mn-ea"/>
                <a:cs typeface="+mn-cs"/>
              </a:rPr>
              <a:t>UNL-TAPS hosts Farm Management Competitions that evaluate production and economic decisions made by competing "farms". In 2017, 15 “farms” competed held under a variable rate sprinkler irrigation system.</a:t>
            </a:r>
            <a:r>
              <a:rPr lang="en-US" sz="1200" b="0" i="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2018, two competitions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corn and sorghum) are being held, both under under VRI. The competitions allow producers to make a series of management decisions that are implemented on the irrigation systems. For example, contestants in 2017 made decisions on crop insurance selection, planting density and hybrid selection, marketing strategy, irrigation scheduling and quantity, and fertilizer timing, amount, and method. The contestants submit their decisions as well as obtain information relevant to their plots through a password protected login on an online portal. A "</a:t>
            </a:r>
            <a:r>
              <a:rPr lang="en-US" sz="1200" b="0" i="0" u="none" strike="noStrike" kern="1200" dirty="0">
                <a:solidFill>
                  <a:schemeClr val="tx1"/>
                </a:solidFill>
                <a:effectLst/>
                <a:latin typeface="+mn-lt"/>
                <a:ea typeface="+mn-ea"/>
                <a:cs typeface="+mn-cs"/>
                <a:hlinkClick r:id="rId3"/>
              </a:rPr>
              <a:t>demonstration-farm</a:t>
            </a:r>
            <a:r>
              <a:rPr lang="en-US" sz="1200" b="0" i="0" kern="1200" dirty="0">
                <a:solidFill>
                  <a:schemeClr val="tx1"/>
                </a:solidFill>
                <a:effectLst/>
                <a:latin typeface="+mn-lt"/>
                <a:ea typeface="+mn-ea"/>
                <a:cs typeface="+mn-cs"/>
              </a:rPr>
              <a:t>" has been created to show how the forms work and what information is provided to the participants.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0" i="0" kern="1200" dirty="0">
                <a:solidFill>
                  <a:schemeClr val="tx1"/>
                </a:solidFill>
                <a:effectLst/>
                <a:latin typeface="+mn-lt"/>
                <a:ea typeface="+mn-ea"/>
                <a:cs typeface="+mn-cs"/>
              </a:rPr>
              <a:t>Shown</a:t>
            </a:r>
            <a:r>
              <a:rPr lang="en-US" sz="1200" b="0" i="0" kern="1200" baseline="0" dirty="0">
                <a:solidFill>
                  <a:schemeClr val="tx1"/>
                </a:solidFill>
                <a:effectLst/>
                <a:latin typeface="+mn-lt"/>
                <a:ea typeface="+mn-ea"/>
                <a:cs typeface="+mn-cs"/>
              </a:rPr>
              <a:t> here are last year’s results- the TAPS program generates a ton of interest and data, and great interactions that tease apart which aspects of management lead to overall system profitability and efficiency– note </a:t>
            </a:r>
            <a:r>
              <a:rPr lang="en-US" sz="1200" b="0" i="0" kern="1200" baseline="0" dirty="0" err="1">
                <a:solidFill>
                  <a:schemeClr val="tx1"/>
                </a:solidFill>
                <a:effectLst/>
                <a:latin typeface="+mn-lt"/>
                <a:ea typeface="+mn-ea"/>
                <a:cs typeface="+mn-cs"/>
              </a:rPr>
              <a:t>howthe</a:t>
            </a:r>
            <a:r>
              <a:rPr lang="en-US" sz="1200" b="0" i="0" kern="1200" baseline="0" dirty="0">
                <a:solidFill>
                  <a:schemeClr val="tx1"/>
                </a:solidFill>
                <a:effectLst/>
                <a:latin typeface="+mn-lt"/>
                <a:ea typeface="+mn-ea"/>
                <a:cs typeface="+mn-cs"/>
              </a:rPr>
              <a:t> most profitable farm and least profitable farm in 2017 used about the same amount of water (9 inches)-there’s so much we are still figuring out with regard to improving management, water application amounts and timing, etc.  This year farmers from NE and KS are participating in TAPS.  Efforts are underway to get similar programs based on the TAPS model up and running in KS and OK.</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dirty="0">
              <a:solidFill>
                <a:srgbClr val="877B77"/>
              </a:solidFill>
              <a:latin typeface="Calibri" charset="0"/>
              <a:ea typeface="Calibri" charset="0"/>
              <a:cs typeface="Calibri" charset="0"/>
            </a:endParaRPr>
          </a:p>
          <a:p>
            <a:pPr marL="285750" indent="-285750">
              <a:buFont typeface="Arial" charset="0"/>
              <a:buChar char="•"/>
            </a:pPr>
            <a:r>
              <a:rPr lang="en-US" dirty="0">
                <a:solidFill>
                  <a:srgbClr val="877B77"/>
                </a:solidFill>
                <a:latin typeface="Calibri" charset="0"/>
                <a:ea typeface="Calibri" charset="0"/>
                <a:cs typeface="Calibri" charset="0"/>
              </a:rPr>
              <a:t>Youth advocacy (TX 4H2O Ambassadors, KS Youth Water Advocates FFA)- another Summit working group is </a:t>
            </a:r>
            <a:r>
              <a:rPr lang="en-US" baseline="0" dirty="0">
                <a:solidFill>
                  <a:srgbClr val="877B77"/>
                </a:solidFill>
                <a:latin typeface="Calibri" charset="0"/>
                <a:ea typeface="Calibri" charset="0"/>
                <a:cs typeface="Calibri" charset="0"/>
              </a:rPr>
              <a:t>forming to find ways to make the Ogallala and production pathways from it/education related to conservation/systems management related to water and related career paths something they can be exposed to through FFA and/or F-H programs. Shifts are needed and shifting from status quo is hard- important to train/engage the youth, for whom keeping communities vital for the long term may be very relevant.</a:t>
            </a:r>
            <a:endParaRPr lang="en-US" dirty="0">
              <a:solidFill>
                <a:srgbClr val="877B77"/>
              </a:solidFill>
              <a:latin typeface="Calibri" charset="0"/>
              <a:ea typeface="Calibri" charset="0"/>
              <a:cs typeface="Calibri" charset="0"/>
            </a:endParaRPr>
          </a:p>
          <a:p>
            <a:endParaRPr lang="en-US" sz="1200" b="0" i="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E3F80-6E5B-4F45-B2A0-183FDA7DF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68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14400">
              <a:buFont typeface="Arial" charset="0"/>
              <a:buNone/>
              <a:defRPr/>
            </a:pPr>
            <a:endParaRPr lang="en-US" sz="1200" dirty="0">
              <a:solidFill>
                <a:srgbClr val="877B77"/>
              </a:solidFill>
              <a:latin typeface="Franklin Gothic Medium" charset="0"/>
              <a:ea typeface="Franklin Gothic Medium" charset="0"/>
              <a:cs typeface="Franklin Gothic Medium" charset="0"/>
            </a:endParaRPr>
          </a:p>
          <a:p>
            <a:pPr marL="285750" indent="-285750" defTabSz="914400">
              <a:buFont typeface="Arial" charset="0"/>
              <a:buNone/>
              <a:defRPr/>
            </a:pPr>
            <a:r>
              <a:rPr lang="en-US" sz="1200" dirty="0">
                <a:solidFill>
                  <a:srgbClr val="877B77"/>
                </a:solidFill>
                <a:latin typeface="Franklin Gothic Medium" charset="0"/>
                <a:ea typeface="Franklin Gothic Medium" charset="0"/>
                <a:cs typeface="Franklin Gothic Medium" charset="0"/>
              </a:rPr>
              <a:t>CO producers can participate in this one; drip competition expansion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E3F80-6E5B-4F45-B2A0-183FDA7DF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380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E3F80-6E5B-4F45-B2A0-183FDA7DF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355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endParaRPr lang="en-US" sz="1200" dirty="0"/>
          </a:p>
          <a:p>
            <a:pPr marL="285750" indent="-285750">
              <a:buFont typeface="Arial" charset="0"/>
              <a:buChar char="•"/>
            </a:pPr>
            <a:r>
              <a:rPr lang="en-US" sz="1200" dirty="0"/>
              <a:t>Peer-to-peer exchange works supported by research/industry= fastest path to increase adoption</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200" b="1" dirty="0"/>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200" b="0" dirty="0"/>
              <a:t>Having data on water use and water levels is essential both at the farm level and at the state/regional level to assess and better manage (you can’t manage what you don’t know)</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200" b="0" dirty="0"/>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200" b="0" dirty="0"/>
              <a:t>There</a:t>
            </a:r>
            <a:r>
              <a:rPr lang="en-US" sz="1200" b="0" baseline="0" dirty="0"/>
              <a:t> are m</a:t>
            </a:r>
            <a:r>
              <a:rPr lang="en-US" sz="1200" b="0" dirty="0"/>
              <a:t>any</a:t>
            </a:r>
            <a:r>
              <a:rPr lang="en-US" sz="1200" b="0" baseline="0" dirty="0"/>
              <a:t> things we (producers, policy makers, researchers, communication specialists) can do now to shift towards systems optimization:</a:t>
            </a:r>
            <a:r>
              <a:rPr lang="en-US" sz="1200" b="0" dirty="0"/>
              <a:t> once</a:t>
            </a:r>
            <a:r>
              <a:rPr lang="en-US" sz="1200" b="0" baseline="0" dirty="0"/>
              <a:t> you wrap your head around one piece of real-time data- maybe it’s an irrigation scheduling program, soil sensors- VRI– there’s a wide range of price points- it becomes motivating to manage ever better– each turn of the pivot you don’t make can save money and water. More communication/visibility on this is needed- a lot of Ogallala coverage centers on “the sky is falling” which leads to a mentality that the declines are horrible but there’s not much we can do about it.</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endParaRPr lang="en-US" sz="1200" b="0" baseline="0" dirty="0"/>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200" b="0" baseline="0" dirty="0"/>
              <a:t>One of the most effective ways of getting people to consider management shifts related to water use is by hearing directly from other producers about the strategies they’ve tried (and their successes as well as their failures).  </a:t>
            </a:r>
            <a:endParaRPr lang="en-US" sz="1200" b="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E3F80-6E5B-4F45-B2A0-183FDA7DF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36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E3F80-6E5B-4F45-B2A0-183FDA7DF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074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E3F80-6E5B-4F45-B2A0-183FDA7DF70E}" type="slidenum">
              <a:rPr lang="en-US" smtClean="0"/>
              <a:t>12</a:t>
            </a:fld>
            <a:endParaRPr lang="en-US" dirty="0"/>
          </a:p>
        </p:txBody>
      </p:sp>
    </p:spTree>
    <p:extLst>
      <p:ext uri="{BB962C8B-B14F-4D97-AF65-F5344CB8AC3E}">
        <p14:creationId xmlns:p14="http://schemas.microsoft.com/office/powerpoint/2010/main" val="3401130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D2EDA4-21F0-DE4B-8349-80073082776D}" type="datetimeFigureOut">
              <a:rPr lang="en-US" smtClean="0"/>
              <a:t>1/10/19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376708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2EDA4-21F0-DE4B-8349-80073082776D}" type="datetimeFigureOut">
              <a:rPr lang="en-US" smtClean="0"/>
              <a:t>1/10/19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1324072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2EDA4-21F0-DE4B-8349-80073082776D}" type="datetimeFigureOut">
              <a:rPr lang="en-US" smtClean="0"/>
              <a:t>1/10/19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385516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1EC5-3401-6E47-BB28-C6E60515F5F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7A2B6C-E338-B64E-969C-6BA7231B9DF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25F64D7-E863-A542-8665-B77BF44C7AEB}"/>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5" name="Footer Placeholder 4">
            <a:extLst>
              <a:ext uri="{FF2B5EF4-FFF2-40B4-BE49-F238E27FC236}">
                <a16:creationId xmlns:a16="http://schemas.microsoft.com/office/drawing/2014/main" id="{C2EE8A94-19A8-814D-89ED-C8755176F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A0321-B4CC-B24F-AABF-60293C8E01AA}"/>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960808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E095-1EF1-DD4B-AEA1-65E913937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E707C3-3836-5341-8F04-AE2C36CE53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DDB21-D4A4-5B43-ABB4-AD1BD3978CEF}"/>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5" name="Footer Placeholder 4">
            <a:extLst>
              <a:ext uri="{FF2B5EF4-FFF2-40B4-BE49-F238E27FC236}">
                <a16:creationId xmlns:a16="http://schemas.microsoft.com/office/drawing/2014/main" id="{48A97425-9957-DD49-8F79-CC5070F88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D39DA-502F-914B-AA28-88AFF0CFCE1A}"/>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3245578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AAFC-C2F9-EA4C-99F6-0B895F09880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A81349E-A446-694C-8C0E-309265F738D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D44AE4-124C-0447-A08E-16E59CCB1C2E}"/>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5" name="Footer Placeholder 4">
            <a:extLst>
              <a:ext uri="{FF2B5EF4-FFF2-40B4-BE49-F238E27FC236}">
                <a16:creationId xmlns:a16="http://schemas.microsoft.com/office/drawing/2014/main" id="{137C12FF-232A-3848-98B7-4C74D5CC1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71DE1-90DE-1248-B600-20C1FA0FA74F}"/>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1201911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332D-1DC7-8243-BAFB-1EC9EF81C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86461A-D5D1-7D4A-BA87-30AFEB38A9A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CAB12-B4C3-DF4E-B914-BDEAD5FBA00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032267-959C-524E-BDE2-37FB0670D73B}"/>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6" name="Footer Placeholder 5">
            <a:extLst>
              <a:ext uri="{FF2B5EF4-FFF2-40B4-BE49-F238E27FC236}">
                <a16:creationId xmlns:a16="http://schemas.microsoft.com/office/drawing/2014/main" id="{337DCE18-0A2A-9C40-A5CE-99A89E4233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390F6-C51A-294C-B508-65B8C9621DB2}"/>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2450356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2E7C-6E02-E643-9C8F-5E276F6A2B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640D-F099-CC4D-B3EC-75FF95F3647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B18FEDD-4A2E-2B43-8E4F-2AC746B6393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EE588-2D73-7443-8A05-4CBD9302CF7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67B171A-7D03-A942-87F7-D4211C8EEA4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C757B-AA0A-354A-8ED4-0828BE913367}"/>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8" name="Footer Placeholder 7">
            <a:extLst>
              <a:ext uri="{FF2B5EF4-FFF2-40B4-BE49-F238E27FC236}">
                <a16:creationId xmlns:a16="http://schemas.microsoft.com/office/drawing/2014/main" id="{312E8313-0018-6E40-97B6-79235FEEBF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27D4F6-944A-7E4F-B29C-4FE2934CBBEB}"/>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3789011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A4C5-1D32-9344-9067-FD8AAB6110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08FAE-A14A-9948-BC56-D8EB34692774}"/>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4" name="Footer Placeholder 3">
            <a:extLst>
              <a:ext uri="{FF2B5EF4-FFF2-40B4-BE49-F238E27FC236}">
                <a16:creationId xmlns:a16="http://schemas.microsoft.com/office/drawing/2014/main" id="{4611509B-4ED3-7244-A918-BD25EC29AE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BD385-7D21-1F40-A63B-9BBA486349DD}"/>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1957018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7787B-019E-2C40-A666-5ABDDF4E58F9}"/>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3" name="Footer Placeholder 2">
            <a:extLst>
              <a:ext uri="{FF2B5EF4-FFF2-40B4-BE49-F238E27FC236}">
                <a16:creationId xmlns:a16="http://schemas.microsoft.com/office/drawing/2014/main" id="{BB565F9A-4373-F642-892F-E0F588D1A7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83C89F-24D5-ED43-B22A-0399010802F4}"/>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156607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2EE8-49FD-D941-9FF7-3A1FE694AB2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85ADB60-A8DA-FC4C-8143-268E55357D4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F7233-7505-E64D-AB10-029B2633780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8687F83-0097-8D42-AE02-56436C7BB93D}"/>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6" name="Footer Placeholder 5">
            <a:extLst>
              <a:ext uri="{FF2B5EF4-FFF2-40B4-BE49-F238E27FC236}">
                <a16:creationId xmlns:a16="http://schemas.microsoft.com/office/drawing/2014/main" id="{BA8624D4-BD18-C34A-94D4-2FA455928E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645E6-AFC2-564A-AEBD-BEFB69EF25B0}"/>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303292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2EDA4-21F0-DE4B-8349-80073082776D}" type="datetimeFigureOut">
              <a:rPr lang="en-US" smtClean="0"/>
              <a:t>1/10/19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3260909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1721-50AD-D546-857E-4BC0C96A0D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5AC03E-3205-374C-B9D6-39A3455D3F0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F9CBB1-C245-D648-9E86-4DA7CB8B2A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E4D8613-5095-0541-A019-BD4E9E6233C2}"/>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6" name="Footer Placeholder 5">
            <a:extLst>
              <a:ext uri="{FF2B5EF4-FFF2-40B4-BE49-F238E27FC236}">
                <a16:creationId xmlns:a16="http://schemas.microsoft.com/office/drawing/2014/main" id="{E334E12F-EE85-6441-AE22-32E3EC67EC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5DE34-453F-6D4F-ADE3-B7EBC88E8DFB}"/>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24684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83FD-1B3C-0D4B-BD57-D484CB88A5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C75A12-AD8C-6E42-8448-FDD78637D4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9F379-5E98-BA4B-8042-8353207C8EB7}"/>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5" name="Footer Placeholder 4">
            <a:extLst>
              <a:ext uri="{FF2B5EF4-FFF2-40B4-BE49-F238E27FC236}">
                <a16:creationId xmlns:a16="http://schemas.microsoft.com/office/drawing/2014/main" id="{6F7134FA-ECA0-E748-8811-BD43E53A1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600FB-FAA8-834C-A17C-D80C73E63E01}"/>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115155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9FBCC6-55F5-1740-9895-C734E944A1A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88F1F-ED07-6B42-BA39-1595789D75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7C156-21BC-1444-B3FF-E08294E37846}"/>
              </a:ext>
            </a:extLst>
          </p:cNvPr>
          <p:cNvSpPr>
            <a:spLocks noGrp="1"/>
          </p:cNvSpPr>
          <p:nvPr>
            <p:ph type="dt" sz="half" idx="10"/>
          </p:nvPr>
        </p:nvSpPr>
        <p:spPr/>
        <p:txBody>
          <a:bodyPr/>
          <a:lstStyle/>
          <a:p>
            <a:fld id="{C330037F-D41D-E845-9756-2128B6BE34F1}" type="datetimeFigureOut">
              <a:rPr lang="en-US" smtClean="0"/>
              <a:t>1/10/19</a:t>
            </a:fld>
            <a:endParaRPr lang="en-US"/>
          </a:p>
        </p:txBody>
      </p:sp>
      <p:sp>
        <p:nvSpPr>
          <p:cNvPr id="5" name="Footer Placeholder 4">
            <a:extLst>
              <a:ext uri="{FF2B5EF4-FFF2-40B4-BE49-F238E27FC236}">
                <a16:creationId xmlns:a16="http://schemas.microsoft.com/office/drawing/2014/main" id="{F5CBBD22-1347-054F-B2D3-FE73F4B50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8C833-FA08-0746-8CF5-BD7C06659CA2}"/>
              </a:ext>
            </a:extLst>
          </p:cNvPr>
          <p:cNvSpPr>
            <a:spLocks noGrp="1"/>
          </p:cNvSpPr>
          <p:nvPr>
            <p:ph type="sldNum" sz="quarter" idx="12"/>
          </p:nvPr>
        </p:nvSpPr>
        <p:spPr/>
        <p:txBody>
          <a:bodyPr/>
          <a:lstStyle/>
          <a:p>
            <a:fld id="{500146F6-B526-8B4E-96C3-495C39972505}" type="slidenum">
              <a:rPr lang="en-US" smtClean="0"/>
              <a:t>‹#›</a:t>
            </a:fld>
            <a:endParaRPr lang="en-US"/>
          </a:p>
        </p:txBody>
      </p:sp>
    </p:spTree>
    <p:extLst>
      <p:ext uri="{BB962C8B-B14F-4D97-AF65-F5344CB8AC3E}">
        <p14:creationId xmlns:p14="http://schemas.microsoft.com/office/powerpoint/2010/main" val="20915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D2EDA4-21F0-DE4B-8349-80073082776D}" type="datetimeFigureOut">
              <a:rPr lang="en-US" smtClean="0"/>
              <a:t>1/10/19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88599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D2EDA4-21F0-DE4B-8349-80073082776D}" type="datetimeFigureOut">
              <a:rPr lang="en-US" smtClean="0"/>
              <a:t>1/10/19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35301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D2EDA4-21F0-DE4B-8349-80073082776D}" type="datetimeFigureOut">
              <a:rPr lang="en-US" smtClean="0"/>
              <a:t>1/10/19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33358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D2EDA4-21F0-DE4B-8349-80073082776D}" type="datetimeFigureOut">
              <a:rPr lang="en-US" smtClean="0"/>
              <a:t>1/10/19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20630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2EDA4-21F0-DE4B-8349-80073082776D}" type="datetimeFigureOut">
              <a:rPr lang="en-US" smtClean="0"/>
              <a:t>1/10/19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69046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D2EDA4-21F0-DE4B-8349-80073082776D}" type="datetimeFigureOut">
              <a:rPr lang="en-US" smtClean="0"/>
              <a:t>1/10/19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146510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D2EDA4-21F0-DE4B-8349-80073082776D}" type="datetimeFigureOut">
              <a:rPr lang="en-US" smtClean="0"/>
              <a:t>1/10/19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63F48C-7564-8943-821E-EA98A33B5822}" type="slidenum">
              <a:rPr lang="en-US" smtClean="0"/>
              <a:t>‹#›</a:t>
            </a:fld>
            <a:endParaRPr lang="en-US" dirty="0"/>
          </a:p>
        </p:txBody>
      </p:sp>
    </p:spTree>
    <p:extLst>
      <p:ext uri="{BB962C8B-B14F-4D97-AF65-F5344CB8AC3E}">
        <p14:creationId xmlns:p14="http://schemas.microsoft.com/office/powerpoint/2010/main" val="340782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2EDA4-21F0-DE4B-8349-80073082776D}" type="datetimeFigureOut">
              <a:rPr lang="en-US" smtClean="0"/>
              <a:t>1/10/19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3F48C-7564-8943-821E-EA98A33B5822}" type="slidenum">
              <a:rPr lang="en-US" smtClean="0"/>
              <a:t>‹#›</a:t>
            </a:fld>
            <a:endParaRPr lang="en-US" dirty="0"/>
          </a:p>
        </p:txBody>
      </p:sp>
    </p:spTree>
    <p:extLst>
      <p:ext uri="{BB962C8B-B14F-4D97-AF65-F5344CB8AC3E}">
        <p14:creationId xmlns:p14="http://schemas.microsoft.com/office/powerpoint/2010/main" val="140894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428879-2524-524A-A8B6-FB73DDB74E3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627EDC-4CCA-A746-BBE1-4065366E92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2D019-425C-AE48-953F-72016DA91A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30037F-D41D-E845-9756-2128B6BE34F1}" type="datetimeFigureOut">
              <a:rPr lang="en-US" smtClean="0"/>
              <a:t>1/10/19</a:t>
            </a:fld>
            <a:endParaRPr lang="en-US"/>
          </a:p>
        </p:txBody>
      </p:sp>
      <p:sp>
        <p:nvSpPr>
          <p:cNvPr id="5" name="Footer Placeholder 4">
            <a:extLst>
              <a:ext uri="{FF2B5EF4-FFF2-40B4-BE49-F238E27FC236}">
                <a16:creationId xmlns:a16="http://schemas.microsoft.com/office/drawing/2014/main" id="{6EC3DF5B-D4A5-2D42-895A-77FE4A4F71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655CE-1077-5245-8FDE-0BA1D7620F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0146F6-B526-8B4E-96C3-495C39972505}" type="slidenum">
              <a:rPr lang="en-US" smtClean="0"/>
              <a:t>‹#›</a:t>
            </a:fld>
            <a:endParaRPr lang="en-US"/>
          </a:p>
        </p:txBody>
      </p:sp>
    </p:spTree>
    <p:extLst>
      <p:ext uri="{BB962C8B-B14F-4D97-AF65-F5344CB8AC3E}">
        <p14:creationId xmlns:p14="http://schemas.microsoft.com/office/powerpoint/2010/main" val="3968047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emf"/><Relationship Id="rId7" Type="http://schemas.openxmlformats.org/officeDocument/2006/relationships/hyperlink" Target="mailto:Amy.Kremen@colostate.ed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mailto:Meagan.Schipanski@colostate.edu" TargetMode="External"/><Relationship Id="rId5" Type="http://schemas.openxmlformats.org/officeDocument/2006/relationships/image" Target="../media/image32.jpeg"/><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taps.unl.edu/"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628103" y="456380"/>
            <a:ext cx="4843544" cy="3046988"/>
          </a:xfrm>
          <a:prstGeom prst="rect">
            <a:avLst/>
          </a:prstGeom>
          <a:noFill/>
        </p:spPr>
        <p:txBody>
          <a:bodyPr wrap="square" rtlCol="0">
            <a:spAutoFit/>
          </a:bodyPr>
          <a:lstStyle/>
          <a:p>
            <a:r>
              <a:rPr lang="en-US" sz="3200" b="1" dirty="0">
                <a:solidFill>
                  <a:srgbClr val="60A3D7"/>
                </a:solidFill>
                <a:latin typeface="Franklin Gothic Medium" charset="0"/>
                <a:ea typeface="Franklin Gothic Medium" charset="0"/>
                <a:cs typeface="Franklin Gothic Medium" charset="0"/>
              </a:rPr>
              <a:t>The Ogallala Water Coordinated Agricultural Project</a:t>
            </a:r>
          </a:p>
          <a:p>
            <a:endParaRPr lang="en-US" sz="3200" b="1" dirty="0">
              <a:solidFill>
                <a:srgbClr val="60A3D7"/>
              </a:solidFill>
              <a:latin typeface="Franklin Gothic Medium" charset="0"/>
              <a:ea typeface="Franklin Gothic Medium" charset="0"/>
              <a:cs typeface="Franklin Gothic Medium" charset="0"/>
            </a:endParaRPr>
          </a:p>
          <a:p>
            <a:r>
              <a:rPr lang="en-US" sz="3200" b="1" i="1" dirty="0">
                <a:solidFill>
                  <a:srgbClr val="00B050"/>
                </a:solidFill>
              </a:rPr>
              <a:t>Lessons Learned Across State Lines</a:t>
            </a:r>
            <a:endParaRPr lang="en-US" sz="3200" i="1" dirty="0">
              <a:solidFill>
                <a:srgbClr val="00B050"/>
              </a:solidFill>
            </a:endParaRPr>
          </a:p>
        </p:txBody>
      </p:sp>
      <p:sp>
        <p:nvSpPr>
          <p:cNvPr id="6" name="TextBox 5"/>
          <p:cNvSpPr txBox="1"/>
          <p:nvPr/>
        </p:nvSpPr>
        <p:spPr>
          <a:xfrm>
            <a:off x="3628103" y="3627405"/>
            <a:ext cx="5209868" cy="1938992"/>
          </a:xfrm>
          <a:prstGeom prst="rect">
            <a:avLst/>
          </a:prstGeom>
          <a:noFill/>
        </p:spPr>
        <p:txBody>
          <a:bodyPr wrap="square" rtlCol="0">
            <a:spAutoFit/>
          </a:bodyPr>
          <a:lstStyle/>
          <a:p>
            <a:r>
              <a:rPr lang="en-US" sz="2000" dirty="0">
                <a:solidFill>
                  <a:srgbClr val="877B77"/>
                </a:solidFill>
                <a:ea typeface="Times New Roman" charset="0"/>
                <a:cs typeface="Times New Roman" charset="0"/>
              </a:rPr>
              <a:t>Meagan Schipanski and Amy </a:t>
            </a:r>
            <a:r>
              <a:rPr lang="en-US" sz="2000" dirty="0" err="1">
                <a:solidFill>
                  <a:srgbClr val="877B77"/>
                </a:solidFill>
                <a:ea typeface="Times New Roman" charset="0"/>
                <a:cs typeface="Times New Roman" charset="0"/>
              </a:rPr>
              <a:t>Kremen</a:t>
            </a:r>
            <a:endParaRPr lang="en-US" sz="2000" dirty="0">
              <a:solidFill>
                <a:srgbClr val="877B77"/>
              </a:solidFill>
              <a:ea typeface="Times New Roman" charset="0"/>
              <a:cs typeface="Times New Roman" charset="0"/>
            </a:endParaRPr>
          </a:p>
          <a:p>
            <a:r>
              <a:rPr lang="en-US" sz="2000" dirty="0">
                <a:solidFill>
                  <a:srgbClr val="877B77"/>
                </a:solidFill>
                <a:ea typeface="Times New Roman" charset="0"/>
                <a:cs typeface="Times New Roman" charset="0"/>
              </a:rPr>
              <a:t>Department of Soil and Crop Sciences</a:t>
            </a:r>
          </a:p>
          <a:p>
            <a:r>
              <a:rPr lang="en-US" sz="2000" b="1" dirty="0">
                <a:solidFill>
                  <a:srgbClr val="877B77"/>
                </a:solidFill>
                <a:ea typeface="Times New Roman" charset="0"/>
                <a:cs typeface="Times New Roman" charset="0"/>
              </a:rPr>
              <a:t>Colorado State University</a:t>
            </a:r>
          </a:p>
          <a:p>
            <a:endParaRPr lang="en-US" sz="2000" dirty="0">
              <a:solidFill>
                <a:srgbClr val="877B77"/>
              </a:solidFill>
              <a:ea typeface="Times New Roman" charset="0"/>
              <a:cs typeface="Times New Roman" charset="0"/>
            </a:endParaRPr>
          </a:p>
          <a:p>
            <a:r>
              <a:rPr lang="en-US" sz="2000" dirty="0">
                <a:solidFill>
                  <a:srgbClr val="877B77"/>
                </a:solidFill>
                <a:ea typeface="Times New Roman" charset="0"/>
                <a:cs typeface="Times New Roman" charset="0"/>
              </a:rPr>
              <a:t>January 10, 2019</a:t>
            </a:r>
          </a:p>
          <a:p>
            <a:r>
              <a:rPr lang="en-US" sz="2000" dirty="0">
                <a:solidFill>
                  <a:srgbClr val="877B77"/>
                </a:solidFill>
                <a:ea typeface="Times New Roman" charset="0"/>
                <a:cs typeface="Times New Roman" charset="0"/>
              </a:rPr>
              <a:t>Republican River Water Conservation District</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3362633" cy="6858000"/>
          </a:xfrm>
          <a:prstGeom prst="rect">
            <a:avLst/>
          </a:prstGeom>
        </p:spPr>
      </p:pic>
    </p:spTree>
    <p:extLst>
      <p:ext uri="{BB962C8B-B14F-4D97-AF65-F5344CB8AC3E}">
        <p14:creationId xmlns:p14="http://schemas.microsoft.com/office/powerpoint/2010/main" val="959919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581870" y="54910"/>
            <a:ext cx="707997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2">
                  <a:lumMod val="60000"/>
                  <a:lumOff val="40000"/>
                </a:schemeClr>
              </a:solidFill>
              <a:effectLst/>
              <a:uLnTx/>
              <a:uFillTx/>
              <a:latin typeface="Calibri" charset="0"/>
              <a:ea typeface="Calibri" charset="0"/>
              <a:cs typeface="Calibri"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lumMod val="60000"/>
                    <a:lumOff val="40000"/>
                  </a:schemeClr>
                </a:solidFill>
                <a:effectLst/>
                <a:uLnTx/>
                <a:uFillTx/>
                <a:latin typeface="Calibri" charset="0"/>
                <a:ea typeface="Calibri" charset="0"/>
                <a:cs typeface="Calibri" charset="0"/>
              </a:rPr>
              <a:t>What is the value of the water?</a:t>
            </a:r>
          </a:p>
        </p:txBody>
      </p:sp>
      <p:pic>
        <p:nvPicPr>
          <p:cNvPr id="17" name="Picture 16">
            <a:extLst>
              <a:ext uri="{FF2B5EF4-FFF2-40B4-BE49-F238E27FC236}">
                <a16:creationId xmlns:a16="http://schemas.microsoft.com/office/drawing/2014/main" id="{47CB17CE-1A6C-2343-8E25-665E0E2E7C32}"/>
              </a:ext>
            </a:extLst>
          </p:cNvPr>
          <p:cNvPicPr>
            <a:picLocks noChangeAspect="1"/>
          </p:cNvPicPr>
          <p:nvPr/>
        </p:nvPicPr>
        <p:blipFill>
          <a:blip r:embed="rId4"/>
          <a:stretch>
            <a:fillRect/>
          </a:stretch>
        </p:blipFill>
        <p:spPr>
          <a:xfrm>
            <a:off x="575116" y="1502708"/>
            <a:ext cx="8323489" cy="5143500"/>
          </a:xfrm>
          <a:prstGeom prst="rect">
            <a:avLst/>
          </a:prstGeom>
        </p:spPr>
      </p:pic>
      <p:sp>
        <p:nvSpPr>
          <p:cNvPr id="18" name="Content Placeholder 3">
            <a:extLst>
              <a:ext uri="{FF2B5EF4-FFF2-40B4-BE49-F238E27FC236}">
                <a16:creationId xmlns:a16="http://schemas.microsoft.com/office/drawing/2014/main" id="{AC8A7CEC-7C0E-0447-A286-C6DCF3C85A1C}"/>
              </a:ext>
            </a:extLst>
          </p:cNvPr>
          <p:cNvSpPr txBox="1">
            <a:spLocks/>
          </p:cNvSpPr>
          <p:nvPr/>
        </p:nvSpPr>
        <p:spPr>
          <a:xfrm>
            <a:off x="775142" y="1851422"/>
            <a:ext cx="7886700" cy="25954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chemeClr val="tx1"/>
                </a:solidFill>
              </a:rPr>
              <a:t>“Why we need to have many </a:t>
            </a:r>
            <a:r>
              <a:rPr lang="en-US" sz="2400" b="1" i="1" dirty="0">
                <a:solidFill>
                  <a:schemeClr val="tx1"/>
                </a:solidFill>
              </a:rPr>
              <a:t>conversations</a:t>
            </a:r>
            <a:r>
              <a:rPr lang="en-US" sz="2400" dirty="0">
                <a:solidFill>
                  <a:schemeClr val="tx1"/>
                </a:solidFill>
              </a:rPr>
              <a:t> about </a:t>
            </a:r>
            <a:r>
              <a:rPr lang="en-US" sz="2400" b="1" i="1" dirty="0">
                <a:solidFill>
                  <a:schemeClr val="tx1"/>
                </a:solidFill>
              </a:rPr>
              <a:t>conservation</a:t>
            </a:r>
            <a:r>
              <a:rPr lang="en-US" sz="2400" dirty="0">
                <a:solidFill>
                  <a:schemeClr val="tx1"/>
                </a:solidFill>
              </a:rPr>
              <a:t>…</a:t>
            </a:r>
          </a:p>
          <a:p>
            <a:pPr algn="r"/>
            <a:r>
              <a:rPr lang="en-US" sz="2400" dirty="0">
                <a:solidFill>
                  <a:schemeClr val="tx1"/>
                </a:solidFill>
              </a:rPr>
              <a:t>…and why the conversations should focus on </a:t>
            </a:r>
          </a:p>
          <a:p>
            <a:pPr algn="r"/>
            <a:r>
              <a:rPr lang="en-US" sz="2400" b="1" i="1" u="sng" dirty="0">
                <a:solidFill>
                  <a:schemeClr val="tx1"/>
                </a:solidFill>
              </a:rPr>
              <a:t>what</a:t>
            </a:r>
            <a:r>
              <a:rPr lang="en-US" sz="2400" b="1" i="1" dirty="0">
                <a:solidFill>
                  <a:schemeClr val="tx1"/>
                </a:solidFill>
              </a:rPr>
              <a:t> we are conserving </a:t>
            </a:r>
          </a:p>
          <a:p>
            <a:pPr algn="r"/>
            <a:r>
              <a:rPr lang="en-US" sz="2400" dirty="0">
                <a:solidFill>
                  <a:schemeClr val="tx1"/>
                </a:solidFill>
              </a:rPr>
              <a:t>and not just how to conserve </a:t>
            </a:r>
          </a:p>
          <a:p>
            <a:pPr algn="r"/>
            <a:r>
              <a:rPr lang="en-US" sz="2400" dirty="0">
                <a:solidFill>
                  <a:schemeClr val="tx1"/>
                </a:solidFill>
              </a:rPr>
              <a:t>[although that is important]”</a:t>
            </a:r>
          </a:p>
        </p:txBody>
      </p:sp>
      <p:graphicFrame>
        <p:nvGraphicFramePr>
          <p:cNvPr id="19" name="Table 18">
            <a:extLst>
              <a:ext uri="{FF2B5EF4-FFF2-40B4-BE49-F238E27FC236}">
                <a16:creationId xmlns:a16="http://schemas.microsoft.com/office/drawing/2014/main" id="{4988BA6B-4E33-2940-B8AB-11870DADFA92}"/>
              </a:ext>
            </a:extLst>
          </p:cNvPr>
          <p:cNvGraphicFramePr>
            <a:graphicFrameLocks noGrp="1"/>
          </p:cNvGraphicFramePr>
          <p:nvPr>
            <p:extLst>
              <p:ext uri="{D42A27DB-BD31-4B8C-83A1-F6EECF244321}">
                <p14:modId xmlns:p14="http://schemas.microsoft.com/office/powerpoint/2010/main" val="2517507183"/>
              </p:ext>
            </p:extLst>
          </p:nvPr>
        </p:nvGraphicFramePr>
        <p:xfrm>
          <a:off x="688960" y="4817408"/>
          <a:ext cx="8095799" cy="1828800"/>
        </p:xfrm>
        <a:graphic>
          <a:graphicData uri="http://schemas.openxmlformats.org/drawingml/2006/table">
            <a:tbl>
              <a:tblPr>
                <a:tableStyleId>{5C22544A-7EE6-4342-B048-85BDC9FD1C3A}</a:tableStyleId>
              </a:tblPr>
              <a:tblGrid>
                <a:gridCol w="4793898">
                  <a:extLst>
                    <a:ext uri="{9D8B030D-6E8A-4147-A177-3AD203B41FA5}">
                      <a16:colId xmlns:a16="http://schemas.microsoft.com/office/drawing/2014/main" val="1052137576"/>
                    </a:ext>
                  </a:extLst>
                </a:gridCol>
                <a:gridCol w="3301901">
                  <a:extLst>
                    <a:ext uri="{9D8B030D-6E8A-4147-A177-3AD203B41FA5}">
                      <a16:colId xmlns:a16="http://schemas.microsoft.com/office/drawing/2014/main" val="3774404835"/>
                    </a:ext>
                  </a:extLst>
                </a:gridCol>
              </a:tblGrid>
              <a:tr h="370840">
                <a:tc>
                  <a:txBody>
                    <a:bodyPr/>
                    <a:lstStyle/>
                    <a:p>
                      <a:pPr algn="l"/>
                      <a:r>
                        <a:rPr lang="en-US" sz="2400" b="1" dirty="0">
                          <a:solidFill>
                            <a:schemeClr val="tx1"/>
                          </a:solidFill>
                        </a:rPr>
                        <a:t>Matthew R. Sanderson, Ph.D.</a:t>
                      </a:r>
                    </a:p>
                    <a:p>
                      <a:pPr algn="l"/>
                      <a:r>
                        <a:rPr lang="en-US" sz="2400" dirty="0">
                          <a:solidFill>
                            <a:schemeClr val="tx1"/>
                          </a:solidFill>
                        </a:rPr>
                        <a:t>Randall C. Hill Distinguished Professor of Sociology</a:t>
                      </a:r>
                    </a:p>
                    <a:p>
                      <a:pPr algn="l"/>
                      <a:r>
                        <a:rPr lang="en-US" sz="2400" dirty="0">
                          <a:solidFill>
                            <a:schemeClr val="tx1"/>
                          </a:solidFill>
                        </a:rPr>
                        <a:t>Kansas State University</a:t>
                      </a:r>
                    </a:p>
                    <a:p>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tc>
                  <a:txBody>
                    <a:bodyPr/>
                    <a:lstStyle/>
                    <a:p>
                      <a:pPr algn="r"/>
                      <a:r>
                        <a:rPr lang="en-US" sz="2400" b="1" dirty="0">
                          <a:solidFill>
                            <a:schemeClr val="tx1"/>
                          </a:solidFill>
                        </a:rPr>
                        <a:t>Stephen Lauer</a:t>
                      </a:r>
                    </a:p>
                    <a:p>
                      <a:pPr algn="r"/>
                      <a:r>
                        <a:rPr lang="en-US" sz="2400" dirty="0">
                          <a:solidFill>
                            <a:schemeClr val="tx1"/>
                          </a:solidFill>
                        </a:rPr>
                        <a:t>Doctoral student, Sociology</a:t>
                      </a:r>
                    </a:p>
                    <a:p>
                      <a:pPr algn="r"/>
                      <a:r>
                        <a:rPr lang="en-US" sz="2400" dirty="0">
                          <a:solidFill>
                            <a:schemeClr val="tx1"/>
                          </a:solidFill>
                        </a:rPr>
                        <a:t>Kansas State University</a:t>
                      </a:r>
                    </a:p>
                    <a:p>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1143002240"/>
                  </a:ext>
                </a:extLst>
              </a:tr>
            </a:tbl>
          </a:graphicData>
        </a:graphic>
      </p:graphicFrame>
    </p:spTree>
    <p:extLst>
      <p:ext uri="{BB962C8B-B14F-4D97-AF65-F5344CB8AC3E}">
        <p14:creationId xmlns:p14="http://schemas.microsoft.com/office/powerpoint/2010/main" val="196112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787B-DA6E-574D-A2ED-D7B1AC62A053}"/>
              </a:ext>
            </a:extLst>
          </p:cNvPr>
          <p:cNvSpPr>
            <a:spLocks noGrp="1"/>
          </p:cNvSpPr>
          <p:nvPr>
            <p:ph type="title"/>
          </p:nvPr>
        </p:nvSpPr>
        <p:spPr>
          <a:xfrm>
            <a:off x="861334" y="931006"/>
            <a:ext cx="3513221" cy="994172"/>
          </a:xfrm>
        </p:spPr>
        <p:txBody>
          <a:bodyPr/>
          <a:lstStyle/>
          <a:p>
            <a:r>
              <a:rPr lang="en-US" dirty="0"/>
              <a:t>Data and Methods</a:t>
            </a:r>
          </a:p>
        </p:txBody>
      </p:sp>
      <p:sp>
        <p:nvSpPr>
          <p:cNvPr id="3" name="Content Placeholder 2">
            <a:extLst>
              <a:ext uri="{FF2B5EF4-FFF2-40B4-BE49-F238E27FC236}">
                <a16:creationId xmlns:a16="http://schemas.microsoft.com/office/drawing/2014/main" id="{64E909B3-7CC3-1843-9790-9B4059DF5E6D}"/>
              </a:ext>
            </a:extLst>
          </p:cNvPr>
          <p:cNvSpPr>
            <a:spLocks noGrp="1"/>
          </p:cNvSpPr>
          <p:nvPr>
            <p:ph idx="1"/>
          </p:nvPr>
        </p:nvSpPr>
        <p:spPr>
          <a:xfrm>
            <a:off x="1093694" y="1840832"/>
            <a:ext cx="4625390" cy="4012406"/>
          </a:xfrm>
        </p:spPr>
        <p:txBody>
          <a:bodyPr>
            <a:normAutofit/>
          </a:bodyPr>
          <a:lstStyle/>
          <a:p>
            <a:r>
              <a:rPr lang="en-US" dirty="0"/>
              <a:t>Goal: representative sample of producers</a:t>
            </a:r>
          </a:p>
          <a:p>
            <a:endParaRPr lang="en-US" dirty="0"/>
          </a:p>
          <a:p>
            <a:r>
              <a:rPr lang="en-US" dirty="0"/>
              <a:t>227 counties in 6 states</a:t>
            </a:r>
          </a:p>
          <a:p>
            <a:r>
              <a:rPr lang="en-US" dirty="0"/>
              <a:t>January – July, 2018</a:t>
            </a:r>
          </a:p>
          <a:p>
            <a:pPr marL="0" indent="0">
              <a:buNone/>
            </a:pPr>
            <a:endParaRPr lang="en-US" dirty="0"/>
          </a:p>
          <a:p>
            <a:r>
              <a:rPr lang="en-US" dirty="0"/>
              <a:t>7,712 eligible</a:t>
            </a:r>
          </a:p>
          <a:p>
            <a:endParaRPr lang="en-US" dirty="0"/>
          </a:p>
          <a:p>
            <a:r>
              <a:rPr lang="en-US" dirty="0"/>
              <a:t>1,226 responses = 15.9% response rate</a:t>
            </a:r>
          </a:p>
          <a:p>
            <a:endParaRPr lang="en-US" dirty="0"/>
          </a:p>
          <a:p>
            <a:pPr marL="0" indent="0">
              <a:buNone/>
            </a:pPr>
            <a:endParaRPr lang="en-US" dirty="0"/>
          </a:p>
        </p:txBody>
      </p:sp>
      <p:pic>
        <p:nvPicPr>
          <p:cNvPr id="5" name="Picture 4">
            <a:extLst>
              <a:ext uri="{FF2B5EF4-FFF2-40B4-BE49-F238E27FC236}">
                <a16:creationId xmlns:a16="http://schemas.microsoft.com/office/drawing/2014/main" id="{3E3959DC-9AA5-144B-8D3B-F3244CCECF03}"/>
              </a:ext>
            </a:extLst>
          </p:cNvPr>
          <p:cNvPicPr>
            <a:picLocks noChangeAspect="1"/>
          </p:cNvPicPr>
          <p:nvPr/>
        </p:nvPicPr>
        <p:blipFill>
          <a:blip r:embed="rId2"/>
          <a:stretch>
            <a:fillRect/>
          </a:stretch>
        </p:blipFill>
        <p:spPr>
          <a:xfrm>
            <a:off x="5856372" y="830179"/>
            <a:ext cx="3219667" cy="5143500"/>
          </a:xfrm>
          <a:prstGeom prst="rect">
            <a:avLst/>
          </a:prstGeom>
        </p:spPr>
      </p:pic>
      <p:sp>
        <p:nvSpPr>
          <p:cNvPr id="6" name="TextBox 5">
            <a:extLst>
              <a:ext uri="{FF2B5EF4-FFF2-40B4-BE49-F238E27FC236}">
                <a16:creationId xmlns:a16="http://schemas.microsoft.com/office/drawing/2014/main" id="{DD1232DB-2AC6-034E-A22C-72825F4E13D3}"/>
              </a:ext>
            </a:extLst>
          </p:cNvPr>
          <p:cNvSpPr txBox="1"/>
          <p:nvPr/>
        </p:nvSpPr>
        <p:spPr>
          <a:xfrm>
            <a:off x="7628749" y="6142827"/>
            <a:ext cx="1035861" cy="392415"/>
          </a:xfrm>
          <a:prstGeom prst="rect">
            <a:avLst/>
          </a:prstGeom>
          <a:noFill/>
        </p:spPr>
        <p:txBody>
          <a:bodyPr wrap="none" rtlCol="0">
            <a:spAutoFit/>
          </a:bodyPr>
          <a:lstStyle/>
          <a:p>
            <a:pPr defTabSz="685800"/>
            <a:r>
              <a:rPr lang="en-US" sz="1950" dirty="0">
                <a:solidFill>
                  <a:prstClr val="black"/>
                </a:solidFill>
                <a:latin typeface="Calibri" panose="020F0502020204030204"/>
              </a:rPr>
              <a:t>Qi, 2010</a:t>
            </a:r>
          </a:p>
        </p:txBody>
      </p:sp>
    </p:spTree>
    <p:extLst>
      <p:ext uri="{BB962C8B-B14F-4D97-AF65-F5344CB8AC3E}">
        <p14:creationId xmlns:p14="http://schemas.microsoft.com/office/powerpoint/2010/main" val="643865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55994" y="5377204"/>
            <a:ext cx="3441439" cy="12333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638" y="175643"/>
            <a:ext cx="4022517" cy="6244103"/>
          </a:xfrm>
          <a:prstGeom prst="rect">
            <a:avLst/>
          </a:prstGeom>
        </p:spPr>
      </p:pic>
      <p:sp>
        <p:nvSpPr>
          <p:cNvPr id="6" name="TextBox 5"/>
          <p:cNvSpPr txBox="1"/>
          <p:nvPr/>
        </p:nvSpPr>
        <p:spPr>
          <a:xfrm>
            <a:off x="1286539" y="683783"/>
            <a:ext cx="4232441" cy="1015663"/>
          </a:xfrm>
          <a:prstGeom prst="rect">
            <a:avLst/>
          </a:prstGeom>
          <a:noFill/>
        </p:spPr>
        <p:txBody>
          <a:bodyPr wrap="none" rtlCol="0">
            <a:spAutoFit/>
          </a:bodyPr>
          <a:lstStyle/>
          <a:p>
            <a:r>
              <a:rPr lang="en-US" sz="3000" b="1" i="1" dirty="0"/>
              <a:t>“</a:t>
            </a:r>
            <a:r>
              <a:rPr lang="en-US" sz="2800" b="1" i="1" dirty="0"/>
              <a:t>How serious of a problem </a:t>
            </a:r>
          </a:p>
          <a:p>
            <a:r>
              <a:rPr lang="en-US" sz="2800" b="1" i="1" dirty="0"/>
              <a:t>is groundwater decline?</a:t>
            </a:r>
            <a:r>
              <a:rPr lang="en-US" sz="3000" b="1" i="1" dirty="0"/>
              <a:t>”</a:t>
            </a:r>
          </a:p>
        </p:txBody>
      </p:sp>
      <p:sp>
        <p:nvSpPr>
          <p:cNvPr id="8" name="TextBox 7"/>
          <p:cNvSpPr txBox="1"/>
          <p:nvPr/>
        </p:nvSpPr>
        <p:spPr>
          <a:xfrm>
            <a:off x="1026160" y="2973579"/>
            <a:ext cx="4413962" cy="861774"/>
          </a:xfrm>
          <a:prstGeom prst="rect">
            <a:avLst/>
          </a:prstGeom>
          <a:noFill/>
        </p:spPr>
        <p:txBody>
          <a:bodyPr wrap="square" rtlCol="0">
            <a:spAutoFit/>
          </a:bodyPr>
          <a:lstStyle/>
          <a:p>
            <a:r>
              <a:rPr lang="en-US" sz="2500" b="1" dirty="0">
                <a:solidFill>
                  <a:srgbClr val="FF0000"/>
                </a:solidFill>
              </a:rPr>
              <a:t>Generally not serious </a:t>
            </a:r>
          </a:p>
          <a:p>
            <a:r>
              <a:rPr lang="en-US" sz="2500" b="1" dirty="0">
                <a:solidFill>
                  <a:srgbClr val="00B050"/>
                </a:solidFill>
              </a:rPr>
              <a:t>Generally serious</a:t>
            </a:r>
          </a:p>
        </p:txBody>
      </p:sp>
      <p:grpSp>
        <p:nvGrpSpPr>
          <p:cNvPr id="12" name="Group 11"/>
          <p:cNvGrpSpPr/>
          <p:nvPr/>
        </p:nvGrpSpPr>
        <p:grpSpPr>
          <a:xfrm>
            <a:off x="6645348" y="1428726"/>
            <a:ext cx="2560316" cy="461665"/>
            <a:chOff x="6645348" y="852264"/>
            <a:chExt cx="2560316" cy="461665"/>
          </a:xfrm>
        </p:grpSpPr>
        <p:sp>
          <p:nvSpPr>
            <p:cNvPr id="13" name="Rectangle 12"/>
            <p:cNvSpPr/>
            <p:nvPr/>
          </p:nvSpPr>
          <p:spPr>
            <a:xfrm>
              <a:off x="6687539" y="922429"/>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645348" y="852264"/>
              <a:ext cx="2560316" cy="461665"/>
            </a:xfrm>
            <a:prstGeom prst="rect">
              <a:avLst/>
            </a:prstGeom>
            <a:noFill/>
          </p:spPr>
          <p:txBody>
            <a:bodyPr wrap="none" rtlCol="0">
              <a:spAutoFit/>
            </a:bodyPr>
            <a:lstStyle/>
            <a:p>
              <a:r>
                <a:rPr lang="en-US" sz="2400" b="1" dirty="0"/>
                <a:t>NE</a:t>
              </a:r>
              <a:r>
                <a:rPr lang="en-US" sz="2400" b="1" dirty="0">
                  <a:solidFill>
                    <a:srgbClr val="FF0000"/>
                  </a:solidFill>
                </a:rPr>
                <a:t> 39.0 % </a:t>
              </a:r>
              <a:r>
                <a:rPr lang="en-US" sz="2400" b="1" dirty="0"/>
                <a:t>/ </a:t>
              </a:r>
              <a:r>
                <a:rPr lang="en-US" sz="2400" b="1" dirty="0">
                  <a:solidFill>
                    <a:srgbClr val="00B050"/>
                  </a:solidFill>
                </a:rPr>
                <a:t>42.1% </a:t>
              </a:r>
            </a:p>
          </p:txBody>
        </p:sp>
      </p:grpSp>
      <p:grpSp>
        <p:nvGrpSpPr>
          <p:cNvPr id="14" name="Group 13"/>
          <p:cNvGrpSpPr/>
          <p:nvPr/>
        </p:nvGrpSpPr>
        <p:grpSpPr>
          <a:xfrm>
            <a:off x="4085032" y="2730166"/>
            <a:ext cx="2663934" cy="461665"/>
            <a:chOff x="4085032" y="2630776"/>
            <a:chExt cx="2663934" cy="461665"/>
          </a:xfrm>
        </p:grpSpPr>
        <p:sp>
          <p:nvSpPr>
            <p:cNvPr id="23" name="Rectangle 22"/>
            <p:cNvSpPr/>
            <p:nvPr/>
          </p:nvSpPr>
          <p:spPr>
            <a:xfrm>
              <a:off x="4127223" y="2700941"/>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085032" y="2630776"/>
              <a:ext cx="2663934" cy="461665"/>
            </a:xfrm>
            <a:prstGeom prst="rect">
              <a:avLst/>
            </a:prstGeom>
            <a:noFill/>
          </p:spPr>
          <p:txBody>
            <a:bodyPr wrap="none" rtlCol="0">
              <a:spAutoFit/>
            </a:bodyPr>
            <a:lstStyle/>
            <a:p>
              <a:r>
                <a:rPr lang="en-US" sz="2400" b="1" dirty="0"/>
                <a:t>CO</a:t>
              </a:r>
              <a:r>
                <a:rPr lang="en-US" sz="2400" b="1" dirty="0">
                  <a:solidFill>
                    <a:srgbClr val="FF0000"/>
                  </a:solidFill>
                </a:rPr>
                <a:t> 23.1% </a:t>
              </a:r>
              <a:r>
                <a:rPr lang="en-US" sz="2400" b="1" dirty="0"/>
                <a:t>/ </a:t>
              </a:r>
              <a:r>
                <a:rPr lang="en-US" sz="2400" b="1" dirty="0">
                  <a:solidFill>
                    <a:srgbClr val="00B050"/>
                  </a:solidFill>
                </a:rPr>
                <a:t>66.47% </a:t>
              </a:r>
            </a:p>
          </p:txBody>
        </p:sp>
      </p:grpSp>
      <p:grpSp>
        <p:nvGrpSpPr>
          <p:cNvPr id="33" name="Group 32"/>
          <p:cNvGrpSpPr/>
          <p:nvPr/>
        </p:nvGrpSpPr>
        <p:grpSpPr>
          <a:xfrm>
            <a:off x="6627905" y="2582077"/>
            <a:ext cx="2519664" cy="461665"/>
            <a:chOff x="6687539" y="3297695"/>
            <a:chExt cx="2519664" cy="461665"/>
          </a:xfrm>
        </p:grpSpPr>
        <p:sp>
          <p:nvSpPr>
            <p:cNvPr id="25" name="Rectangle 24"/>
            <p:cNvSpPr/>
            <p:nvPr/>
          </p:nvSpPr>
          <p:spPr>
            <a:xfrm>
              <a:off x="6729730" y="3367860"/>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687539" y="3297695"/>
              <a:ext cx="2519664" cy="461665"/>
            </a:xfrm>
            <a:prstGeom prst="rect">
              <a:avLst/>
            </a:prstGeom>
            <a:noFill/>
          </p:spPr>
          <p:txBody>
            <a:bodyPr wrap="none" rtlCol="0">
              <a:spAutoFit/>
            </a:bodyPr>
            <a:lstStyle/>
            <a:p>
              <a:r>
                <a:rPr lang="en-US" sz="2400" b="1" dirty="0"/>
                <a:t>KS </a:t>
              </a:r>
              <a:r>
                <a:rPr lang="en-US" sz="2400" b="1" dirty="0">
                  <a:solidFill>
                    <a:srgbClr val="FF0000"/>
                  </a:solidFill>
                </a:rPr>
                <a:t>14.5 % </a:t>
              </a:r>
              <a:r>
                <a:rPr lang="en-US" sz="2400" b="1" dirty="0"/>
                <a:t>/ </a:t>
              </a:r>
              <a:r>
                <a:rPr lang="en-US" sz="2400" b="1" dirty="0">
                  <a:solidFill>
                    <a:srgbClr val="00B050"/>
                  </a:solidFill>
                </a:rPr>
                <a:t>74.4% </a:t>
              </a:r>
            </a:p>
          </p:txBody>
        </p:sp>
      </p:grpSp>
      <p:grpSp>
        <p:nvGrpSpPr>
          <p:cNvPr id="36" name="Group 35"/>
          <p:cNvGrpSpPr/>
          <p:nvPr/>
        </p:nvGrpSpPr>
        <p:grpSpPr>
          <a:xfrm>
            <a:off x="7658261" y="3822560"/>
            <a:ext cx="1351391" cy="1200329"/>
            <a:chOff x="7658261" y="3822560"/>
            <a:chExt cx="1351391" cy="1200329"/>
          </a:xfrm>
        </p:grpSpPr>
        <p:sp>
          <p:nvSpPr>
            <p:cNvPr id="27" name="Rectangle 26"/>
            <p:cNvSpPr/>
            <p:nvPr/>
          </p:nvSpPr>
          <p:spPr>
            <a:xfrm>
              <a:off x="7658261" y="3922634"/>
              <a:ext cx="1052107" cy="110025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98058" y="3822560"/>
              <a:ext cx="1311594" cy="1200329"/>
            </a:xfrm>
            <a:prstGeom prst="rect">
              <a:avLst/>
            </a:prstGeom>
            <a:noFill/>
          </p:spPr>
          <p:txBody>
            <a:bodyPr wrap="square" rtlCol="0">
              <a:spAutoFit/>
            </a:bodyPr>
            <a:lstStyle/>
            <a:p>
              <a:r>
                <a:rPr lang="en-US" sz="2400" b="1" dirty="0"/>
                <a:t>OK</a:t>
              </a:r>
              <a:r>
                <a:rPr lang="en-US" sz="2400" b="1" dirty="0">
                  <a:solidFill>
                    <a:srgbClr val="FF0000"/>
                  </a:solidFill>
                </a:rPr>
                <a:t> </a:t>
              </a:r>
            </a:p>
            <a:p>
              <a:r>
                <a:rPr lang="en-US" sz="2400" b="1" dirty="0">
                  <a:solidFill>
                    <a:srgbClr val="FF0000"/>
                  </a:solidFill>
                </a:rPr>
                <a:t>14.3 %</a:t>
              </a:r>
            </a:p>
            <a:p>
              <a:r>
                <a:rPr lang="en-US" sz="2400" b="1" dirty="0">
                  <a:solidFill>
                    <a:srgbClr val="00B050"/>
                  </a:solidFill>
                </a:rPr>
                <a:t>79.6% </a:t>
              </a:r>
            </a:p>
          </p:txBody>
        </p:sp>
      </p:grpSp>
      <p:grpSp>
        <p:nvGrpSpPr>
          <p:cNvPr id="34" name="Group 33"/>
          <p:cNvGrpSpPr/>
          <p:nvPr/>
        </p:nvGrpSpPr>
        <p:grpSpPr>
          <a:xfrm>
            <a:off x="3735396" y="3983401"/>
            <a:ext cx="2485980" cy="461665"/>
            <a:chOff x="3735396" y="3784621"/>
            <a:chExt cx="2485980" cy="461665"/>
          </a:xfrm>
        </p:grpSpPr>
        <p:sp>
          <p:nvSpPr>
            <p:cNvPr id="29" name="Rectangle 28"/>
            <p:cNvSpPr/>
            <p:nvPr/>
          </p:nvSpPr>
          <p:spPr>
            <a:xfrm>
              <a:off x="3777587" y="3854786"/>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735396" y="3784621"/>
              <a:ext cx="2454518" cy="461665"/>
            </a:xfrm>
            <a:prstGeom prst="rect">
              <a:avLst/>
            </a:prstGeom>
            <a:noFill/>
          </p:spPr>
          <p:txBody>
            <a:bodyPr wrap="none" rtlCol="0">
              <a:spAutoFit/>
            </a:bodyPr>
            <a:lstStyle/>
            <a:p>
              <a:r>
                <a:rPr lang="en-US" sz="2400" b="1" dirty="0"/>
                <a:t>NM</a:t>
              </a:r>
              <a:r>
                <a:rPr lang="en-US" sz="2400" b="1" dirty="0">
                  <a:solidFill>
                    <a:srgbClr val="FF0000"/>
                  </a:solidFill>
                </a:rPr>
                <a:t> 8.8% </a:t>
              </a:r>
              <a:r>
                <a:rPr lang="en-US" sz="2400" b="1" dirty="0"/>
                <a:t>/ </a:t>
              </a:r>
              <a:r>
                <a:rPr lang="en-US" sz="2400" b="1" dirty="0">
                  <a:solidFill>
                    <a:srgbClr val="00B050"/>
                  </a:solidFill>
                </a:rPr>
                <a:t>85.3% </a:t>
              </a:r>
            </a:p>
          </p:txBody>
        </p:sp>
      </p:grpSp>
      <p:grpSp>
        <p:nvGrpSpPr>
          <p:cNvPr id="38" name="Group 37"/>
          <p:cNvGrpSpPr/>
          <p:nvPr/>
        </p:nvGrpSpPr>
        <p:grpSpPr>
          <a:xfrm>
            <a:off x="6531256" y="4346056"/>
            <a:ext cx="1183683" cy="1200329"/>
            <a:chOff x="6531256" y="4346056"/>
            <a:chExt cx="1183683" cy="1200329"/>
          </a:xfrm>
        </p:grpSpPr>
        <p:sp>
          <p:nvSpPr>
            <p:cNvPr id="32" name="Rectangle 31"/>
            <p:cNvSpPr/>
            <p:nvPr/>
          </p:nvSpPr>
          <p:spPr>
            <a:xfrm>
              <a:off x="6535757" y="4413659"/>
              <a:ext cx="894848" cy="110025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531256" y="4346056"/>
              <a:ext cx="1183683" cy="1200329"/>
            </a:xfrm>
            <a:prstGeom prst="rect">
              <a:avLst/>
            </a:prstGeom>
            <a:noFill/>
          </p:spPr>
          <p:txBody>
            <a:bodyPr wrap="square" rtlCol="0">
              <a:spAutoFit/>
            </a:bodyPr>
            <a:lstStyle/>
            <a:p>
              <a:r>
                <a:rPr lang="en-US" sz="2400" b="1" dirty="0"/>
                <a:t>TX</a:t>
              </a:r>
              <a:r>
                <a:rPr lang="en-US" sz="2400" b="1" dirty="0">
                  <a:solidFill>
                    <a:srgbClr val="FF0000"/>
                  </a:solidFill>
                </a:rPr>
                <a:t> </a:t>
              </a:r>
            </a:p>
            <a:p>
              <a:r>
                <a:rPr lang="en-US" sz="2400" b="1" dirty="0">
                  <a:solidFill>
                    <a:srgbClr val="FF0000"/>
                  </a:solidFill>
                </a:rPr>
                <a:t>11.8 %</a:t>
              </a:r>
            </a:p>
            <a:p>
              <a:r>
                <a:rPr lang="en-US" sz="2400" b="1" dirty="0">
                  <a:solidFill>
                    <a:srgbClr val="00B050"/>
                  </a:solidFill>
                </a:rPr>
                <a:t>83.5% </a:t>
              </a:r>
            </a:p>
          </p:txBody>
        </p:sp>
      </p:grpSp>
      <p:sp>
        <p:nvSpPr>
          <p:cNvPr id="39" name="TextBox 38"/>
          <p:cNvSpPr txBox="1"/>
          <p:nvPr/>
        </p:nvSpPr>
        <p:spPr>
          <a:xfrm>
            <a:off x="1117600" y="6360396"/>
            <a:ext cx="5453412" cy="369332"/>
          </a:xfrm>
          <a:prstGeom prst="rect">
            <a:avLst/>
          </a:prstGeom>
          <a:noFill/>
        </p:spPr>
        <p:txBody>
          <a:bodyPr wrap="square" rtlCol="0">
            <a:spAutoFit/>
          </a:bodyPr>
          <a:lstStyle/>
          <a:p>
            <a:r>
              <a:rPr lang="en-US" dirty="0" err="1"/>
              <a:t>Haacker</a:t>
            </a:r>
            <a:r>
              <a:rPr lang="en-US" dirty="0"/>
              <a:t> et al. 2015</a:t>
            </a:r>
          </a:p>
        </p:txBody>
      </p:sp>
    </p:spTree>
    <p:extLst>
      <p:ext uri="{BB962C8B-B14F-4D97-AF65-F5344CB8AC3E}">
        <p14:creationId xmlns:p14="http://schemas.microsoft.com/office/powerpoint/2010/main" val="212514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E046-FF86-0E44-AC81-F463C30DD5DB}"/>
              </a:ext>
            </a:extLst>
          </p:cNvPr>
          <p:cNvSpPr>
            <a:spLocks noGrp="1"/>
          </p:cNvSpPr>
          <p:nvPr>
            <p:ph type="title"/>
          </p:nvPr>
        </p:nvSpPr>
        <p:spPr>
          <a:xfrm>
            <a:off x="1035010" y="1061484"/>
            <a:ext cx="4327814" cy="994172"/>
          </a:xfrm>
        </p:spPr>
        <p:txBody>
          <a:bodyPr>
            <a:normAutofit fontScale="90000"/>
          </a:bodyPr>
          <a:lstStyle/>
          <a:p>
            <a:r>
              <a:rPr lang="en-US" b="1" i="1" dirty="0"/>
              <a:t>Should</a:t>
            </a:r>
            <a:r>
              <a:rPr lang="en-US" dirty="0"/>
              <a:t> groundwater be saved or conserved?</a:t>
            </a:r>
          </a:p>
        </p:txBody>
      </p:sp>
      <p:sp>
        <p:nvSpPr>
          <p:cNvPr id="3" name="Content Placeholder 2">
            <a:extLst>
              <a:ext uri="{FF2B5EF4-FFF2-40B4-BE49-F238E27FC236}">
                <a16:creationId xmlns:a16="http://schemas.microsoft.com/office/drawing/2014/main" id="{6E30A544-6561-4A4F-9221-2C61A3084332}"/>
              </a:ext>
            </a:extLst>
          </p:cNvPr>
          <p:cNvSpPr>
            <a:spLocks noGrp="1"/>
          </p:cNvSpPr>
          <p:nvPr>
            <p:ph idx="1"/>
          </p:nvPr>
        </p:nvSpPr>
        <p:spPr>
          <a:xfrm>
            <a:off x="5153892" y="1096242"/>
            <a:ext cx="3751118" cy="5358346"/>
          </a:xfrm>
        </p:spPr>
        <p:txBody>
          <a:bodyPr>
            <a:normAutofit fontScale="92500" lnSpcReduction="20000"/>
          </a:bodyPr>
          <a:lstStyle/>
          <a:p>
            <a:r>
              <a:rPr lang="en-US" sz="2400" dirty="0"/>
              <a:t>Yes or No</a:t>
            </a:r>
          </a:p>
          <a:p>
            <a:pPr lvl="1"/>
            <a:r>
              <a:rPr lang="en-US" sz="2000" dirty="0"/>
              <a:t>94 no-response [7.7%]</a:t>
            </a:r>
          </a:p>
          <a:p>
            <a:r>
              <a:rPr lang="en-US" sz="2400" b="1" dirty="0"/>
              <a:t>Overall ~ 9/10 say “yes”</a:t>
            </a:r>
          </a:p>
          <a:p>
            <a:pPr lvl="1"/>
            <a:r>
              <a:rPr lang="en-US" sz="2000" dirty="0"/>
              <a:t>85% with non-responses</a:t>
            </a:r>
          </a:p>
          <a:p>
            <a:endParaRPr lang="en-US" sz="2400" dirty="0"/>
          </a:p>
          <a:p>
            <a:r>
              <a:rPr lang="en-US" sz="2400" dirty="0"/>
              <a:t>By state, no fewer than 8/10 say “yes” [with non-responses]</a:t>
            </a:r>
          </a:p>
          <a:p>
            <a:r>
              <a:rPr lang="en-US" sz="2400" dirty="0"/>
              <a:t>CO = 81%</a:t>
            </a:r>
          </a:p>
          <a:p>
            <a:r>
              <a:rPr lang="en-US" sz="2400" dirty="0"/>
              <a:t>NE = 83%</a:t>
            </a:r>
          </a:p>
          <a:p>
            <a:r>
              <a:rPr lang="en-US" sz="2400" dirty="0"/>
              <a:t>TX = 84%</a:t>
            </a:r>
          </a:p>
          <a:p>
            <a:r>
              <a:rPr lang="en-US" sz="2400" dirty="0"/>
              <a:t>KS = 90%</a:t>
            </a:r>
          </a:p>
          <a:p>
            <a:r>
              <a:rPr lang="en-US" sz="2400" dirty="0"/>
              <a:t>OK = 92%</a:t>
            </a:r>
          </a:p>
          <a:p>
            <a:r>
              <a:rPr lang="en-US" sz="2400" dirty="0"/>
              <a:t>NM = 94%</a:t>
            </a:r>
          </a:p>
          <a:p>
            <a:endParaRPr lang="en-US" sz="2400" dirty="0"/>
          </a:p>
          <a:p>
            <a:r>
              <a:rPr lang="en-US" sz="2400" dirty="0"/>
              <a:t>As a robustness check…</a:t>
            </a:r>
          </a:p>
        </p:txBody>
      </p:sp>
      <p:graphicFrame>
        <p:nvGraphicFramePr>
          <p:cNvPr id="4" name="Chart 3">
            <a:extLst>
              <a:ext uri="{FF2B5EF4-FFF2-40B4-BE49-F238E27FC236}">
                <a16:creationId xmlns:a16="http://schemas.microsoft.com/office/drawing/2014/main" id="{454313E8-93D4-004C-A527-B34FA8292A13}"/>
              </a:ext>
            </a:extLst>
          </p:cNvPr>
          <p:cNvGraphicFramePr>
            <a:graphicFrameLocks/>
          </p:cNvGraphicFramePr>
          <p:nvPr>
            <p:extLst/>
          </p:nvPr>
        </p:nvGraphicFramePr>
        <p:xfrm>
          <a:off x="645351" y="2125267"/>
          <a:ext cx="4717473" cy="348062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52823B3E-DDAC-C34C-B66F-74D8852D8D72}"/>
              </a:ext>
            </a:extLst>
          </p:cNvPr>
          <p:cNvSpPr txBox="1"/>
          <p:nvPr/>
        </p:nvSpPr>
        <p:spPr>
          <a:xfrm>
            <a:off x="1674052" y="3623206"/>
            <a:ext cx="692626" cy="507831"/>
          </a:xfrm>
          <a:prstGeom prst="rect">
            <a:avLst/>
          </a:prstGeom>
          <a:noFill/>
        </p:spPr>
        <p:txBody>
          <a:bodyPr wrap="none" rtlCol="0">
            <a:spAutoFit/>
          </a:bodyPr>
          <a:lstStyle/>
          <a:p>
            <a:pPr defTabSz="685800"/>
            <a:r>
              <a:rPr lang="en-US" sz="2700" b="1" dirty="0">
                <a:solidFill>
                  <a:prstClr val="white"/>
                </a:solidFill>
                <a:latin typeface="Calibri" panose="020F0502020204030204"/>
              </a:rPr>
              <a:t>YES</a:t>
            </a:r>
          </a:p>
        </p:txBody>
      </p:sp>
      <p:sp>
        <p:nvSpPr>
          <p:cNvPr id="6" name="TextBox 5">
            <a:extLst>
              <a:ext uri="{FF2B5EF4-FFF2-40B4-BE49-F238E27FC236}">
                <a16:creationId xmlns:a16="http://schemas.microsoft.com/office/drawing/2014/main" id="{FBB38749-37C2-DF4B-989D-32759BF9D3C9}"/>
              </a:ext>
            </a:extLst>
          </p:cNvPr>
          <p:cNvSpPr txBox="1"/>
          <p:nvPr/>
        </p:nvSpPr>
        <p:spPr>
          <a:xfrm>
            <a:off x="3175916" y="3646289"/>
            <a:ext cx="1337226" cy="461665"/>
          </a:xfrm>
          <a:prstGeom prst="rect">
            <a:avLst/>
          </a:prstGeom>
          <a:noFill/>
        </p:spPr>
        <p:txBody>
          <a:bodyPr wrap="none" rtlCol="0">
            <a:spAutoFit/>
          </a:bodyPr>
          <a:lstStyle/>
          <a:p>
            <a:pPr defTabSz="685800"/>
            <a:r>
              <a:rPr lang="en-US" sz="2400" dirty="0">
                <a:solidFill>
                  <a:prstClr val="white"/>
                </a:solidFill>
                <a:latin typeface="Calibri" panose="020F0502020204030204"/>
              </a:rPr>
              <a:t>n = 1,046</a:t>
            </a:r>
          </a:p>
        </p:txBody>
      </p:sp>
      <p:sp>
        <p:nvSpPr>
          <p:cNvPr id="7" name="TextBox 6">
            <a:extLst>
              <a:ext uri="{FF2B5EF4-FFF2-40B4-BE49-F238E27FC236}">
                <a16:creationId xmlns:a16="http://schemas.microsoft.com/office/drawing/2014/main" id="{C4E6B516-2988-EB47-80CD-C6E79D10C701}"/>
              </a:ext>
            </a:extLst>
          </p:cNvPr>
          <p:cNvSpPr txBox="1"/>
          <p:nvPr/>
        </p:nvSpPr>
        <p:spPr>
          <a:xfrm>
            <a:off x="3004088" y="2804625"/>
            <a:ext cx="949299" cy="461665"/>
          </a:xfrm>
          <a:prstGeom prst="rect">
            <a:avLst/>
          </a:prstGeom>
          <a:noFill/>
        </p:spPr>
        <p:txBody>
          <a:bodyPr wrap="none" rtlCol="0">
            <a:spAutoFit/>
          </a:bodyPr>
          <a:lstStyle/>
          <a:p>
            <a:pPr defTabSz="685800"/>
            <a:r>
              <a:rPr lang="en-US" sz="2400" dirty="0">
                <a:solidFill>
                  <a:prstClr val="black"/>
                </a:solidFill>
                <a:latin typeface="Calibri" panose="020F0502020204030204"/>
              </a:rPr>
              <a:t>n = 86</a:t>
            </a:r>
          </a:p>
        </p:txBody>
      </p:sp>
    </p:spTree>
    <p:extLst>
      <p:ext uri="{BB962C8B-B14F-4D97-AF65-F5344CB8AC3E}">
        <p14:creationId xmlns:p14="http://schemas.microsoft.com/office/powerpoint/2010/main" val="251544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182F4-66CC-2844-A435-2BEAA72BC49D}"/>
              </a:ext>
            </a:extLst>
          </p:cNvPr>
          <p:cNvSpPr>
            <a:spLocks noGrp="1"/>
          </p:cNvSpPr>
          <p:nvPr>
            <p:ph type="title"/>
          </p:nvPr>
        </p:nvSpPr>
        <p:spPr>
          <a:xfrm>
            <a:off x="1040627" y="1068748"/>
            <a:ext cx="7886700" cy="994172"/>
          </a:xfrm>
        </p:spPr>
        <p:txBody>
          <a:bodyPr>
            <a:normAutofit fontScale="90000"/>
          </a:bodyPr>
          <a:lstStyle/>
          <a:p>
            <a:r>
              <a:rPr lang="en-US" dirty="0"/>
              <a:t>“Groundwater should be used.  </a:t>
            </a:r>
            <a:br>
              <a:rPr lang="en-US" dirty="0"/>
            </a:br>
            <a:r>
              <a:rPr lang="en-US" dirty="0"/>
              <a:t>Groundwater does no good in the ground.”</a:t>
            </a:r>
          </a:p>
        </p:txBody>
      </p:sp>
      <p:sp>
        <p:nvSpPr>
          <p:cNvPr id="3" name="Content Placeholder 2">
            <a:extLst>
              <a:ext uri="{FF2B5EF4-FFF2-40B4-BE49-F238E27FC236}">
                <a16:creationId xmlns:a16="http://schemas.microsoft.com/office/drawing/2014/main" id="{76C05FE8-B66C-DE4A-A26F-20273EE7616F}"/>
              </a:ext>
            </a:extLst>
          </p:cNvPr>
          <p:cNvSpPr>
            <a:spLocks noGrp="1"/>
          </p:cNvSpPr>
          <p:nvPr>
            <p:ph idx="1"/>
          </p:nvPr>
        </p:nvSpPr>
        <p:spPr>
          <a:xfrm>
            <a:off x="1040627" y="2226468"/>
            <a:ext cx="7886700" cy="3698377"/>
          </a:xfrm>
        </p:spPr>
        <p:txBody>
          <a:bodyPr>
            <a:normAutofit/>
          </a:bodyPr>
          <a:lstStyle/>
          <a:p>
            <a:endParaRPr lang="en-US" b="1" dirty="0"/>
          </a:p>
          <a:p>
            <a:r>
              <a:rPr lang="en-US" b="1" dirty="0"/>
              <a:t>Overall, 24% agree</a:t>
            </a:r>
            <a:endParaRPr lang="en-US" dirty="0"/>
          </a:p>
          <a:p>
            <a:endParaRPr lang="en-US" dirty="0"/>
          </a:p>
          <a:p>
            <a:r>
              <a:rPr lang="en-US" dirty="0"/>
              <a:t>By state, no more than 1/3 agree or strongly agree: </a:t>
            </a:r>
          </a:p>
          <a:p>
            <a:pPr lvl="1"/>
            <a:r>
              <a:rPr lang="en-US" sz="2100" dirty="0"/>
              <a:t>CO = 33% </a:t>
            </a:r>
          </a:p>
          <a:p>
            <a:pPr lvl="1"/>
            <a:r>
              <a:rPr lang="en-US" sz="2100" dirty="0"/>
              <a:t>TX = 29%</a:t>
            </a:r>
          </a:p>
          <a:p>
            <a:pPr lvl="1"/>
            <a:r>
              <a:rPr lang="en-US" sz="2100" dirty="0"/>
              <a:t>NE = 27%</a:t>
            </a:r>
          </a:p>
          <a:p>
            <a:pPr lvl="1"/>
            <a:r>
              <a:rPr lang="en-US" sz="2100" dirty="0"/>
              <a:t>NM = 24%</a:t>
            </a:r>
          </a:p>
          <a:p>
            <a:pPr lvl="1"/>
            <a:r>
              <a:rPr lang="en-US" sz="2100" dirty="0"/>
              <a:t>OK = 19%</a:t>
            </a:r>
          </a:p>
          <a:p>
            <a:pPr lvl="1"/>
            <a:r>
              <a:rPr lang="en-US" sz="2100" dirty="0"/>
              <a:t>KS = 14% </a:t>
            </a:r>
          </a:p>
        </p:txBody>
      </p:sp>
    </p:spTree>
    <p:extLst>
      <p:ext uri="{BB962C8B-B14F-4D97-AF65-F5344CB8AC3E}">
        <p14:creationId xmlns:p14="http://schemas.microsoft.com/office/powerpoint/2010/main" val="226102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8102B21-4235-B648-BB3A-AB7D366BF6B3}"/>
              </a:ext>
            </a:extLst>
          </p:cNvPr>
          <p:cNvPicPr>
            <a:picLocks noChangeAspect="1"/>
          </p:cNvPicPr>
          <p:nvPr/>
        </p:nvPicPr>
        <p:blipFill>
          <a:blip r:embed="rId3"/>
          <a:stretch>
            <a:fillRect/>
          </a:stretch>
        </p:blipFill>
        <p:spPr>
          <a:xfrm>
            <a:off x="4768218" y="374881"/>
            <a:ext cx="4025900" cy="6235700"/>
          </a:xfrm>
          <a:prstGeom prst="rect">
            <a:avLst/>
          </a:prstGeom>
        </p:spPr>
      </p:pic>
      <p:sp>
        <p:nvSpPr>
          <p:cNvPr id="6" name="TextBox 5"/>
          <p:cNvSpPr txBox="1"/>
          <p:nvPr/>
        </p:nvSpPr>
        <p:spPr>
          <a:xfrm>
            <a:off x="924561" y="616688"/>
            <a:ext cx="4331434" cy="1877437"/>
          </a:xfrm>
          <a:prstGeom prst="rect">
            <a:avLst/>
          </a:prstGeom>
          <a:noFill/>
        </p:spPr>
        <p:txBody>
          <a:bodyPr wrap="square" rtlCol="0">
            <a:spAutoFit/>
          </a:bodyPr>
          <a:lstStyle/>
          <a:p>
            <a:r>
              <a:rPr lang="en-US" sz="3000" b="1" i="1" dirty="0"/>
              <a:t>“</a:t>
            </a:r>
            <a:r>
              <a:rPr lang="en-US" sz="2800" b="1" i="1" dirty="0"/>
              <a:t>How certain are you that you could reduce groundwater use beyond what you are using now?</a:t>
            </a:r>
            <a:r>
              <a:rPr lang="en-US" sz="3000" b="1" i="1" dirty="0"/>
              <a:t>”</a:t>
            </a:r>
          </a:p>
        </p:txBody>
      </p:sp>
      <p:sp>
        <p:nvSpPr>
          <p:cNvPr id="8" name="TextBox 7"/>
          <p:cNvSpPr txBox="1"/>
          <p:nvPr/>
        </p:nvSpPr>
        <p:spPr>
          <a:xfrm>
            <a:off x="999806" y="2668339"/>
            <a:ext cx="2886740" cy="861774"/>
          </a:xfrm>
          <a:prstGeom prst="rect">
            <a:avLst/>
          </a:prstGeom>
          <a:noFill/>
        </p:spPr>
        <p:txBody>
          <a:bodyPr wrap="square" rtlCol="0">
            <a:spAutoFit/>
          </a:bodyPr>
          <a:lstStyle/>
          <a:p>
            <a:r>
              <a:rPr lang="en-US" sz="2500" b="1" dirty="0">
                <a:solidFill>
                  <a:srgbClr val="FF0000"/>
                </a:solidFill>
              </a:rPr>
              <a:t>Probably cannot do</a:t>
            </a:r>
          </a:p>
          <a:p>
            <a:r>
              <a:rPr lang="en-US" sz="2500" b="1" dirty="0">
                <a:solidFill>
                  <a:srgbClr val="00B050"/>
                </a:solidFill>
              </a:rPr>
              <a:t>Probably can do</a:t>
            </a:r>
          </a:p>
        </p:txBody>
      </p:sp>
      <p:grpSp>
        <p:nvGrpSpPr>
          <p:cNvPr id="12" name="Group 11"/>
          <p:cNvGrpSpPr/>
          <p:nvPr/>
        </p:nvGrpSpPr>
        <p:grpSpPr>
          <a:xfrm>
            <a:off x="6645348" y="1428726"/>
            <a:ext cx="2560316" cy="461665"/>
            <a:chOff x="6645348" y="852264"/>
            <a:chExt cx="2560316" cy="461665"/>
          </a:xfrm>
        </p:grpSpPr>
        <p:sp>
          <p:nvSpPr>
            <p:cNvPr id="13" name="Rectangle 12"/>
            <p:cNvSpPr/>
            <p:nvPr/>
          </p:nvSpPr>
          <p:spPr>
            <a:xfrm>
              <a:off x="6687539" y="922429"/>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645348" y="852264"/>
              <a:ext cx="2560316" cy="461665"/>
            </a:xfrm>
            <a:prstGeom prst="rect">
              <a:avLst/>
            </a:prstGeom>
            <a:noFill/>
          </p:spPr>
          <p:txBody>
            <a:bodyPr wrap="none" rtlCol="0">
              <a:spAutoFit/>
            </a:bodyPr>
            <a:lstStyle/>
            <a:p>
              <a:r>
                <a:rPr lang="en-US" sz="2400" b="1" dirty="0"/>
                <a:t>NE</a:t>
              </a:r>
              <a:r>
                <a:rPr lang="en-US" sz="2400" b="1" dirty="0">
                  <a:solidFill>
                    <a:srgbClr val="FF0000"/>
                  </a:solidFill>
                </a:rPr>
                <a:t> 65.5 % </a:t>
              </a:r>
              <a:r>
                <a:rPr lang="en-US" sz="2400" b="1" dirty="0"/>
                <a:t>/ </a:t>
              </a:r>
              <a:r>
                <a:rPr lang="en-US" sz="2400" b="1" dirty="0">
                  <a:solidFill>
                    <a:srgbClr val="00B050"/>
                  </a:solidFill>
                </a:rPr>
                <a:t>15.5% </a:t>
              </a:r>
            </a:p>
          </p:txBody>
        </p:sp>
      </p:grpSp>
      <p:grpSp>
        <p:nvGrpSpPr>
          <p:cNvPr id="14" name="Group 13"/>
          <p:cNvGrpSpPr/>
          <p:nvPr/>
        </p:nvGrpSpPr>
        <p:grpSpPr>
          <a:xfrm>
            <a:off x="4085032" y="2730166"/>
            <a:ext cx="2577372" cy="461665"/>
            <a:chOff x="4085032" y="2630776"/>
            <a:chExt cx="2577372" cy="461665"/>
          </a:xfrm>
        </p:grpSpPr>
        <p:sp>
          <p:nvSpPr>
            <p:cNvPr id="23" name="Rectangle 22"/>
            <p:cNvSpPr/>
            <p:nvPr/>
          </p:nvSpPr>
          <p:spPr>
            <a:xfrm>
              <a:off x="4127223" y="2700941"/>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085032" y="2630776"/>
              <a:ext cx="2577372" cy="461665"/>
            </a:xfrm>
            <a:prstGeom prst="rect">
              <a:avLst/>
            </a:prstGeom>
            <a:noFill/>
          </p:spPr>
          <p:txBody>
            <a:bodyPr wrap="none" rtlCol="0">
              <a:spAutoFit/>
            </a:bodyPr>
            <a:lstStyle/>
            <a:p>
              <a:r>
                <a:rPr lang="en-US" sz="2400" b="1" dirty="0"/>
                <a:t>CO</a:t>
              </a:r>
              <a:r>
                <a:rPr lang="en-US" sz="2400" b="1" dirty="0">
                  <a:solidFill>
                    <a:srgbClr val="FF0000"/>
                  </a:solidFill>
                </a:rPr>
                <a:t> 72.8 % </a:t>
              </a:r>
              <a:r>
                <a:rPr lang="en-US" sz="2400" b="1" dirty="0"/>
                <a:t>/ </a:t>
              </a:r>
              <a:r>
                <a:rPr lang="en-US" sz="2400" b="1" dirty="0">
                  <a:solidFill>
                    <a:srgbClr val="00B050"/>
                  </a:solidFill>
                </a:rPr>
                <a:t>14.6% </a:t>
              </a:r>
            </a:p>
          </p:txBody>
        </p:sp>
      </p:grpSp>
      <p:grpSp>
        <p:nvGrpSpPr>
          <p:cNvPr id="33" name="Group 32"/>
          <p:cNvGrpSpPr/>
          <p:nvPr/>
        </p:nvGrpSpPr>
        <p:grpSpPr>
          <a:xfrm>
            <a:off x="6627905" y="2582077"/>
            <a:ext cx="2485980" cy="461665"/>
            <a:chOff x="6687539" y="3297695"/>
            <a:chExt cx="2485980" cy="461665"/>
          </a:xfrm>
        </p:grpSpPr>
        <p:sp>
          <p:nvSpPr>
            <p:cNvPr id="25" name="Rectangle 24"/>
            <p:cNvSpPr/>
            <p:nvPr/>
          </p:nvSpPr>
          <p:spPr>
            <a:xfrm>
              <a:off x="6729730" y="3367860"/>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687539" y="3297695"/>
              <a:ext cx="2450736" cy="461665"/>
            </a:xfrm>
            <a:prstGeom prst="rect">
              <a:avLst/>
            </a:prstGeom>
            <a:noFill/>
          </p:spPr>
          <p:txBody>
            <a:bodyPr wrap="none" rtlCol="0">
              <a:spAutoFit/>
            </a:bodyPr>
            <a:lstStyle/>
            <a:p>
              <a:r>
                <a:rPr lang="en-US" sz="2400" b="1" dirty="0"/>
                <a:t>KS </a:t>
              </a:r>
              <a:r>
                <a:rPr lang="en-US" sz="2400" b="1" dirty="0">
                  <a:solidFill>
                    <a:srgbClr val="FF0000"/>
                  </a:solidFill>
                </a:rPr>
                <a:t>70.0% </a:t>
              </a:r>
              <a:r>
                <a:rPr lang="en-US" sz="2400" b="1" dirty="0"/>
                <a:t>/ </a:t>
              </a:r>
              <a:r>
                <a:rPr lang="en-US" sz="2400" b="1" dirty="0">
                  <a:solidFill>
                    <a:srgbClr val="00B050"/>
                  </a:solidFill>
                </a:rPr>
                <a:t>18.4% </a:t>
              </a:r>
            </a:p>
          </p:txBody>
        </p:sp>
      </p:grpSp>
      <p:grpSp>
        <p:nvGrpSpPr>
          <p:cNvPr id="36" name="Group 35"/>
          <p:cNvGrpSpPr/>
          <p:nvPr/>
        </p:nvGrpSpPr>
        <p:grpSpPr>
          <a:xfrm>
            <a:off x="7658261" y="3822560"/>
            <a:ext cx="1351391" cy="1200329"/>
            <a:chOff x="7658261" y="3822560"/>
            <a:chExt cx="1351391" cy="1200329"/>
          </a:xfrm>
        </p:grpSpPr>
        <p:sp>
          <p:nvSpPr>
            <p:cNvPr id="27" name="Rectangle 26"/>
            <p:cNvSpPr/>
            <p:nvPr/>
          </p:nvSpPr>
          <p:spPr>
            <a:xfrm>
              <a:off x="7658261" y="3922634"/>
              <a:ext cx="1052107" cy="110025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98058" y="3822560"/>
              <a:ext cx="1311594" cy="1200329"/>
            </a:xfrm>
            <a:prstGeom prst="rect">
              <a:avLst/>
            </a:prstGeom>
            <a:noFill/>
          </p:spPr>
          <p:txBody>
            <a:bodyPr wrap="square" rtlCol="0">
              <a:spAutoFit/>
            </a:bodyPr>
            <a:lstStyle/>
            <a:p>
              <a:r>
                <a:rPr lang="en-US" sz="2400" b="1" dirty="0"/>
                <a:t>OK</a:t>
              </a:r>
              <a:r>
                <a:rPr lang="en-US" sz="2400" b="1" dirty="0">
                  <a:solidFill>
                    <a:srgbClr val="FF0000"/>
                  </a:solidFill>
                </a:rPr>
                <a:t> </a:t>
              </a:r>
            </a:p>
            <a:p>
              <a:r>
                <a:rPr lang="en-US" sz="2400" b="1" dirty="0">
                  <a:solidFill>
                    <a:srgbClr val="FF0000"/>
                  </a:solidFill>
                </a:rPr>
                <a:t>73.2%</a:t>
              </a:r>
            </a:p>
            <a:p>
              <a:r>
                <a:rPr lang="en-US" sz="2400" b="1" dirty="0">
                  <a:solidFill>
                    <a:srgbClr val="00B050"/>
                  </a:solidFill>
                </a:rPr>
                <a:t>14.6% </a:t>
              </a:r>
            </a:p>
          </p:txBody>
        </p:sp>
      </p:grpSp>
      <p:grpSp>
        <p:nvGrpSpPr>
          <p:cNvPr id="34" name="Group 33"/>
          <p:cNvGrpSpPr/>
          <p:nvPr/>
        </p:nvGrpSpPr>
        <p:grpSpPr>
          <a:xfrm>
            <a:off x="3735396" y="3983401"/>
            <a:ext cx="2485980" cy="461665"/>
            <a:chOff x="3735396" y="3784621"/>
            <a:chExt cx="2485980" cy="461665"/>
          </a:xfrm>
        </p:grpSpPr>
        <p:sp>
          <p:nvSpPr>
            <p:cNvPr id="29" name="Rectangle 28"/>
            <p:cNvSpPr/>
            <p:nvPr/>
          </p:nvSpPr>
          <p:spPr>
            <a:xfrm>
              <a:off x="3777587" y="3854786"/>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735396" y="3784621"/>
              <a:ext cx="2230098" cy="461665"/>
            </a:xfrm>
            <a:prstGeom prst="rect">
              <a:avLst/>
            </a:prstGeom>
            <a:noFill/>
          </p:spPr>
          <p:txBody>
            <a:bodyPr wrap="none" rtlCol="0">
              <a:spAutoFit/>
            </a:bodyPr>
            <a:lstStyle/>
            <a:p>
              <a:r>
                <a:rPr lang="en-US" sz="2400" b="1" dirty="0"/>
                <a:t>NM</a:t>
              </a:r>
              <a:r>
                <a:rPr lang="en-US" sz="2400" b="1" dirty="0">
                  <a:solidFill>
                    <a:srgbClr val="FF0000"/>
                  </a:solidFill>
                </a:rPr>
                <a:t> 79.3 </a:t>
              </a:r>
              <a:r>
                <a:rPr lang="en-US" sz="2400" b="1" dirty="0"/>
                <a:t>/ </a:t>
              </a:r>
              <a:r>
                <a:rPr lang="en-US" sz="2400" b="1" dirty="0">
                  <a:solidFill>
                    <a:srgbClr val="00B050"/>
                  </a:solidFill>
                </a:rPr>
                <a:t>6.9% </a:t>
              </a:r>
            </a:p>
          </p:txBody>
        </p:sp>
      </p:grpSp>
      <p:grpSp>
        <p:nvGrpSpPr>
          <p:cNvPr id="38" name="Group 37"/>
          <p:cNvGrpSpPr/>
          <p:nvPr/>
        </p:nvGrpSpPr>
        <p:grpSpPr>
          <a:xfrm>
            <a:off x="6535757" y="4365934"/>
            <a:ext cx="1218938" cy="1200329"/>
            <a:chOff x="6535757" y="4365934"/>
            <a:chExt cx="1218938" cy="1200329"/>
          </a:xfrm>
        </p:grpSpPr>
        <p:sp>
          <p:nvSpPr>
            <p:cNvPr id="32" name="Rectangle 31"/>
            <p:cNvSpPr/>
            <p:nvPr/>
          </p:nvSpPr>
          <p:spPr>
            <a:xfrm>
              <a:off x="6535757" y="4413659"/>
              <a:ext cx="894848" cy="110025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571012" y="4365934"/>
              <a:ext cx="1183683" cy="1200329"/>
            </a:xfrm>
            <a:prstGeom prst="rect">
              <a:avLst/>
            </a:prstGeom>
            <a:noFill/>
          </p:spPr>
          <p:txBody>
            <a:bodyPr wrap="square" rtlCol="0">
              <a:spAutoFit/>
            </a:bodyPr>
            <a:lstStyle/>
            <a:p>
              <a:r>
                <a:rPr lang="en-US" sz="2400" b="1" dirty="0"/>
                <a:t>TX</a:t>
              </a:r>
              <a:r>
                <a:rPr lang="en-US" sz="2400" b="1" dirty="0">
                  <a:solidFill>
                    <a:srgbClr val="FF0000"/>
                  </a:solidFill>
                </a:rPr>
                <a:t> </a:t>
              </a:r>
            </a:p>
            <a:p>
              <a:r>
                <a:rPr lang="en-US" sz="2400" b="1" dirty="0">
                  <a:solidFill>
                    <a:srgbClr val="FF0000"/>
                  </a:solidFill>
                </a:rPr>
                <a:t>78.1%</a:t>
              </a:r>
            </a:p>
            <a:p>
              <a:r>
                <a:rPr lang="en-US" sz="2400" b="1" dirty="0">
                  <a:solidFill>
                    <a:srgbClr val="00B050"/>
                  </a:solidFill>
                </a:rPr>
                <a:t>8.8% </a:t>
              </a:r>
            </a:p>
          </p:txBody>
        </p:sp>
      </p:grpSp>
    </p:spTree>
    <p:extLst>
      <p:ext uri="{BB962C8B-B14F-4D97-AF65-F5344CB8AC3E}">
        <p14:creationId xmlns:p14="http://schemas.microsoft.com/office/powerpoint/2010/main" val="26856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ACA9-7426-0040-AA99-315AA7D42849}"/>
              </a:ext>
            </a:extLst>
          </p:cNvPr>
          <p:cNvSpPr>
            <a:spLocks noGrp="1"/>
          </p:cNvSpPr>
          <p:nvPr>
            <p:ph type="title"/>
          </p:nvPr>
        </p:nvSpPr>
        <p:spPr>
          <a:xfrm>
            <a:off x="885824" y="955298"/>
            <a:ext cx="7886700" cy="667497"/>
          </a:xfrm>
        </p:spPr>
        <p:txBody>
          <a:bodyPr>
            <a:normAutofit fontScale="90000"/>
          </a:bodyPr>
          <a:lstStyle/>
          <a:p>
            <a:pPr algn="ctr"/>
            <a:r>
              <a:rPr lang="en-US" dirty="0"/>
              <a:t>Barriers to conservation? % Agree/Strongly Agree</a:t>
            </a:r>
          </a:p>
        </p:txBody>
      </p:sp>
      <p:sp>
        <p:nvSpPr>
          <p:cNvPr id="3" name="Content Placeholder 2">
            <a:extLst>
              <a:ext uri="{FF2B5EF4-FFF2-40B4-BE49-F238E27FC236}">
                <a16:creationId xmlns:a16="http://schemas.microsoft.com/office/drawing/2014/main" id="{765EC01B-F89A-1A46-B950-328F4170A51E}"/>
              </a:ext>
            </a:extLst>
          </p:cNvPr>
          <p:cNvSpPr>
            <a:spLocks noGrp="1"/>
          </p:cNvSpPr>
          <p:nvPr>
            <p:ph idx="1"/>
          </p:nvPr>
        </p:nvSpPr>
        <p:spPr>
          <a:xfrm>
            <a:off x="854404" y="1811799"/>
            <a:ext cx="8405039" cy="3678173"/>
          </a:xfrm>
        </p:spPr>
        <p:txBody>
          <a:bodyPr>
            <a:normAutofit/>
          </a:bodyPr>
          <a:lstStyle/>
          <a:p>
            <a:r>
              <a:rPr lang="en-US" sz="2000" b="1" i="1" dirty="0"/>
              <a:t>“Most people do not save more groundwater because…” </a:t>
            </a:r>
          </a:p>
          <a:p>
            <a:endParaRPr lang="en-US" sz="2000" dirty="0"/>
          </a:p>
          <a:p>
            <a:r>
              <a:rPr lang="en-US" sz="2000" dirty="0"/>
              <a:t>water use regulations are not strict enough. 		46%</a:t>
            </a:r>
          </a:p>
          <a:p>
            <a:r>
              <a:rPr lang="en-US" sz="2000" dirty="0"/>
              <a:t>if they do not pump the water, someone else will. 	49%</a:t>
            </a:r>
          </a:p>
          <a:p>
            <a:r>
              <a:rPr lang="en-US" sz="2000" dirty="0"/>
              <a:t>they are self-interested/greedy.				53%</a:t>
            </a:r>
          </a:p>
          <a:p>
            <a:r>
              <a:rPr lang="en-US" sz="2000" dirty="0"/>
              <a:t>it would require more expensive technology. 	54%</a:t>
            </a:r>
          </a:p>
          <a:p>
            <a:endParaRPr lang="en-US" sz="2000" dirty="0"/>
          </a:p>
          <a:p>
            <a:r>
              <a:rPr lang="en-US" sz="2000" dirty="0"/>
              <a:t>they do not want to change their irrigation practices. 65%</a:t>
            </a:r>
          </a:p>
          <a:p>
            <a:r>
              <a:rPr lang="en-US" sz="2000" dirty="0"/>
              <a:t>it would decrease their production. 		 	   76% </a:t>
            </a:r>
          </a:p>
          <a:p>
            <a:endParaRPr lang="en-US" sz="2000" dirty="0"/>
          </a:p>
          <a:p>
            <a:endParaRPr lang="en-US" sz="2000" dirty="0"/>
          </a:p>
        </p:txBody>
      </p:sp>
      <p:sp>
        <p:nvSpPr>
          <p:cNvPr id="4" name="Rectangle 3">
            <a:extLst>
              <a:ext uri="{FF2B5EF4-FFF2-40B4-BE49-F238E27FC236}">
                <a16:creationId xmlns:a16="http://schemas.microsoft.com/office/drawing/2014/main" id="{13D55C6D-B5DC-E14F-9650-66AE14226E88}"/>
              </a:ext>
            </a:extLst>
          </p:cNvPr>
          <p:cNvSpPr/>
          <p:nvPr/>
        </p:nvSpPr>
        <p:spPr>
          <a:xfrm>
            <a:off x="945821" y="5596821"/>
            <a:ext cx="8182689" cy="438582"/>
          </a:xfrm>
          <a:prstGeom prst="rect">
            <a:avLst/>
          </a:prstGeom>
        </p:spPr>
        <p:txBody>
          <a:bodyPr wrap="none">
            <a:spAutoFit/>
          </a:bodyPr>
          <a:lstStyle/>
          <a:p>
            <a:pPr defTabSz="685800"/>
            <a:r>
              <a:rPr lang="en-US" sz="2250" b="1" i="1" dirty="0">
                <a:solidFill>
                  <a:prstClr val="black"/>
                </a:solidFill>
                <a:latin typeface="Calibri" panose="020F0502020204030204"/>
              </a:rPr>
              <a:t>If it should be conserved, why?  For whom/what should we save it?</a:t>
            </a:r>
          </a:p>
        </p:txBody>
      </p:sp>
      <p:sp>
        <p:nvSpPr>
          <p:cNvPr id="7" name="TextBox 6">
            <a:extLst>
              <a:ext uri="{FF2B5EF4-FFF2-40B4-BE49-F238E27FC236}">
                <a16:creationId xmlns:a16="http://schemas.microsoft.com/office/drawing/2014/main" id="{72BA2205-EEFB-004E-97AC-5298C5ED224B}"/>
              </a:ext>
            </a:extLst>
          </p:cNvPr>
          <p:cNvSpPr txBox="1"/>
          <p:nvPr/>
        </p:nvSpPr>
        <p:spPr>
          <a:xfrm>
            <a:off x="7040419" y="3033654"/>
            <a:ext cx="2071273" cy="461665"/>
          </a:xfrm>
          <a:prstGeom prst="rect">
            <a:avLst/>
          </a:prstGeom>
          <a:noFill/>
        </p:spPr>
        <p:txBody>
          <a:bodyPr wrap="none" rtlCol="0">
            <a:spAutoFit/>
          </a:bodyPr>
          <a:lstStyle/>
          <a:p>
            <a:pPr defTabSz="685800"/>
            <a:r>
              <a:rPr lang="en-US" sz="2400" b="1" dirty="0">
                <a:solidFill>
                  <a:prstClr val="black"/>
                </a:solidFill>
                <a:latin typeface="Calibri" panose="020F0502020204030204"/>
              </a:rPr>
              <a:t>More common</a:t>
            </a:r>
          </a:p>
        </p:txBody>
      </p:sp>
      <p:sp>
        <p:nvSpPr>
          <p:cNvPr id="8" name="TextBox 7">
            <a:extLst>
              <a:ext uri="{FF2B5EF4-FFF2-40B4-BE49-F238E27FC236}">
                <a16:creationId xmlns:a16="http://schemas.microsoft.com/office/drawing/2014/main" id="{BB048586-51DA-5F49-8ABB-5266B0304A7A}"/>
              </a:ext>
            </a:extLst>
          </p:cNvPr>
          <p:cNvSpPr txBox="1"/>
          <p:nvPr/>
        </p:nvSpPr>
        <p:spPr>
          <a:xfrm>
            <a:off x="7157183" y="4486341"/>
            <a:ext cx="1954509" cy="461665"/>
          </a:xfrm>
          <a:prstGeom prst="rect">
            <a:avLst/>
          </a:prstGeom>
          <a:noFill/>
        </p:spPr>
        <p:txBody>
          <a:bodyPr wrap="none" rtlCol="0">
            <a:spAutoFit/>
          </a:bodyPr>
          <a:lstStyle/>
          <a:p>
            <a:pPr defTabSz="685800"/>
            <a:r>
              <a:rPr lang="en-US" sz="2400" b="1" dirty="0">
                <a:solidFill>
                  <a:prstClr val="black"/>
                </a:solidFill>
                <a:latin typeface="Calibri" panose="020F0502020204030204"/>
              </a:rPr>
              <a:t>Very common</a:t>
            </a:r>
          </a:p>
        </p:txBody>
      </p:sp>
    </p:spTree>
    <p:extLst>
      <p:ext uri="{BB962C8B-B14F-4D97-AF65-F5344CB8AC3E}">
        <p14:creationId xmlns:p14="http://schemas.microsoft.com/office/powerpoint/2010/main" val="166603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3884B84-B575-2243-AEA8-E6A49E16FD60}"/>
              </a:ext>
            </a:extLst>
          </p:cNvPr>
          <p:cNvSpPr txBox="1">
            <a:spLocks/>
          </p:cNvSpPr>
          <p:nvPr/>
        </p:nvSpPr>
        <p:spPr>
          <a:xfrm>
            <a:off x="1274502" y="1507855"/>
            <a:ext cx="7692277" cy="74596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p>
        </p:txBody>
      </p:sp>
      <p:sp>
        <p:nvSpPr>
          <p:cNvPr id="28" name="TextBox 27">
            <a:extLst>
              <a:ext uri="{FF2B5EF4-FFF2-40B4-BE49-F238E27FC236}">
                <a16:creationId xmlns:a16="http://schemas.microsoft.com/office/drawing/2014/main" id="{E0B00CB9-2FF7-9749-A5F9-1521124F288E}"/>
              </a:ext>
            </a:extLst>
          </p:cNvPr>
          <p:cNvSpPr txBox="1"/>
          <p:nvPr/>
        </p:nvSpPr>
        <p:spPr>
          <a:xfrm>
            <a:off x="3658410" y="2254299"/>
            <a:ext cx="2959139" cy="1200329"/>
          </a:xfrm>
          <a:prstGeom prst="rect">
            <a:avLst/>
          </a:prstGeom>
          <a:noFill/>
        </p:spPr>
        <p:txBody>
          <a:bodyPr wrap="square" rtlCol="0">
            <a:spAutoFit/>
          </a:bodyPr>
          <a:lstStyle/>
          <a:p>
            <a:pPr algn="ctr"/>
            <a:r>
              <a:rPr lang="en-US" dirty="0"/>
              <a:t>"…</a:t>
            </a:r>
            <a:r>
              <a:rPr lang="en-US" b="1" dirty="0"/>
              <a:t>jobs and business </a:t>
            </a:r>
            <a:r>
              <a:rPr lang="en-US" dirty="0"/>
              <a:t>opportunities continue to be available in my </a:t>
            </a:r>
            <a:r>
              <a:rPr lang="en-US" b="1" dirty="0"/>
              <a:t>community</a:t>
            </a:r>
            <a:r>
              <a:rPr lang="en-US" dirty="0"/>
              <a:t> in the future.”</a:t>
            </a:r>
          </a:p>
        </p:txBody>
      </p:sp>
      <p:sp>
        <p:nvSpPr>
          <p:cNvPr id="33" name="TextBox 32">
            <a:extLst>
              <a:ext uri="{FF2B5EF4-FFF2-40B4-BE49-F238E27FC236}">
                <a16:creationId xmlns:a16="http://schemas.microsoft.com/office/drawing/2014/main" id="{CEB7401C-1AB6-6345-8A31-B1DFD5374993}"/>
              </a:ext>
            </a:extLst>
          </p:cNvPr>
          <p:cNvSpPr txBox="1"/>
          <p:nvPr/>
        </p:nvSpPr>
        <p:spPr>
          <a:xfrm>
            <a:off x="4410888" y="3529671"/>
            <a:ext cx="1454181" cy="438582"/>
          </a:xfrm>
          <a:prstGeom prst="rect">
            <a:avLst/>
          </a:prstGeom>
          <a:noFill/>
        </p:spPr>
        <p:txBody>
          <a:bodyPr wrap="none" rtlCol="0">
            <a:spAutoFit/>
          </a:bodyPr>
          <a:lstStyle/>
          <a:p>
            <a:r>
              <a:rPr lang="en-US" sz="2250" b="1" dirty="0"/>
              <a:t>66% Agree</a:t>
            </a:r>
          </a:p>
        </p:txBody>
      </p:sp>
      <p:sp>
        <p:nvSpPr>
          <p:cNvPr id="35" name="TextBox 34">
            <a:extLst>
              <a:ext uri="{FF2B5EF4-FFF2-40B4-BE49-F238E27FC236}">
                <a16:creationId xmlns:a16="http://schemas.microsoft.com/office/drawing/2014/main" id="{5BF00AAD-8991-C047-B96C-D8FBE3D3452F}"/>
              </a:ext>
            </a:extLst>
          </p:cNvPr>
          <p:cNvSpPr txBox="1"/>
          <p:nvPr/>
        </p:nvSpPr>
        <p:spPr>
          <a:xfrm>
            <a:off x="6608205" y="2253816"/>
            <a:ext cx="2669672" cy="1200329"/>
          </a:xfrm>
          <a:prstGeom prst="rect">
            <a:avLst/>
          </a:prstGeom>
          <a:noFill/>
        </p:spPr>
        <p:txBody>
          <a:bodyPr wrap="square" rtlCol="0">
            <a:spAutoFit/>
          </a:bodyPr>
          <a:lstStyle/>
          <a:p>
            <a:pPr algn="ctr"/>
            <a:r>
              <a:rPr lang="en-US" dirty="0"/>
              <a:t>“…</a:t>
            </a:r>
            <a:r>
              <a:rPr lang="en-US" b="1" dirty="0"/>
              <a:t>my children and grandchildren </a:t>
            </a:r>
            <a:r>
              <a:rPr lang="en-US" dirty="0"/>
              <a:t>can enjoy the benefits I have experienced.”</a:t>
            </a:r>
          </a:p>
        </p:txBody>
      </p:sp>
      <p:sp>
        <p:nvSpPr>
          <p:cNvPr id="37" name="TextBox 36">
            <a:extLst>
              <a:ext uri="{FF2B5EF4-FFF2-40B4-BE49-F238E27FC236}">
                <a16:creationId xmlns:a16="http://schemas.microsoft.com/office/drawing/2014/main" id="{88C531F5-4B46-6D44-B5C3-066F5C07DA9B}"/>
              </a:ext>
            </a:extLst>
          </p:cNvPr>
          <p:cNvSpPr txBox="1"/>
          <p:nvPr/>
        </p:nvSpPr>
        <p:spPr>
          <a:xfrm>
            <a:off x="6911150" y="5419431"/>
            <a:ext cx="1834092" cy="438582"/>
          </a:xfrm>
          <a:prstGeom prst="rect">
            <a:avLst/>
          </a:prstGeom>
          <a:noFill/>
        </p:spPr>
        <p:txBody>
          <a:bodyPr wrap="none" rtlCol="0">
            <a:spAutoFit/>
          </a:bodyPr>
          <a:lstStyle/>
          <a:p>
            <a:r>
              <a:rPr lang="en-US" sz="2250" b="1" dirty="0"/>
              <a:t>85-86% Agree</a:t>
            </a:r>
          </a:p>
        </p:txBody>
      </p:sp>
      <p:sp>
        <p:nvSpPr>
          <p:cNvPr id="38" name="Content Placeholder 10">
            <a:extLst>
              <a:ext uri="{FF2B5EF4-FFF2-40B4-BE49-F238E27FC236}">
                <a16:creationId xmlns:a16="http://schemas.microsoft.com/office/drawing/2014/main" id="{BBD84D4F-721F-3348-BAEF-EE636AD5E8FA}"/>
              </a:ext>
            </a:extLst>
          </p:cNvPr>
          <p:cNvSpPr>
            <a:spLocks noGrp="1"/>
          </p:cNvSpPr>
          <p:nvPr>
            <p:ph sz="half" idx="4294967295"/>
          </p:nvPr>
        </p:nvSpPr>
        <p:spPr>
          <a:xfrm>
            <a:off x="920437" y="2255625"/>
            <a:ext cx="2737973" cy="1096118"/>
          </a:xfrm>
          <a:prstGeom prst="rect">
            <a:avLst/>
          </a:prstGeom>
        </p:spPr>
        <p:txBody>
          <a:bodyPr>
            <a:noAutofit/>
          </a:bodyPr>
          <a:lstStyle/>
          <a:p>
            <a:pPr marL="0" indent="0" algn="ctr">
              <a:buNone/>
            </a:pPr>
            <a:r>
              <a:rPr lang="en-US" sz="1800" dirty="0"/>
              <a:t>“…it is available to producers if </a:t>
            </a:r>
            <a:r>
              <a:rPr lang="en-US" sz="1800" b="1" u="sng" dirty="0"/>
              <a:t>drought</a:t>
            </a:r>
            <a:r>
              <a:rPr lang="en-US" sz="1800" dirty="0"/>
              <a:t> becomes more frequent in the future.”</a:t>
            </a:r>
          </a:p>
        </p:txBody>
      </p:sp>
      <p:sp>
        <p:nvSpPr>
          <p:cNvPr id="46" name="TextBox 45">
            <a:extLst>
              <a:ext uri="{FF2B5EF4-FFF2-40B4-BE49-F238E27FC236}">
                <a16:creationId xmlns:a16="http://schemas.microsoft.com/office/drawing/2014/main" id="{CEB7401C-1AB6-6345-8A31-B1DFD5374993}"/>
              </a:ext>
            </a:extLst>
          </p:cNvPr>
          <p:cNvSpPr txBox="1"/>
          <p:nvPr/>
        </p:nvSpPr>
        <p:spPr>
          <a:xfrm>
            <a:off x="1327255" y="3534723"/>
            <a:ext cx="1535171" cy="438582"/>
          </a:xfrm>
          <a:prstGeom prst="rect">
            <a:avLst/>
          </a:prstGeom>
          <a:noFill/>
        </p:spPr>
        <p:txBody>
          <a:bodyPr wrap="square" rtlCol="0">
            <a:spAutoFit/>
          </a:bodyPr>
          <a:lstStyle/>
          <a:p>
            <a:r>
              <a:rPr lang="en-US" sz="2250" b="1" dirty="0"/>
              <a:t>73% Agree</a:t>
            </a:r>
          </a:p>
        </p:txBody>
      </p:sp>
      <p:sp>
        <p:nvSpPr>
          <p:cNvPr id="13" name="TextBox 12">
            <a:extLst>
              <a:ext uri="{FF2B5EF4-FFF2-40B4-BE49-F238E27FC236}">
                <a16:creationId xmlns:a16="http://schemas.microsoft.com/office/drawing/2014/main" id="{F401D5BC-C7C0-DD47-84AF-1A1DE5323049}"/>
              </a:ext>
            </a:extLst>
          </p:cNvPr>
          <p:cNvSpPr txBox="1"/>
          <p:nvPr/>
        </p:nvSpPr>
        <p:spPr>
          <a:xfrm>
            <a:off x="6528366" y="3748962"/>
            <a:ext cx="2599660" cy="1292662"/>
          </a:xfrm>
          <a:prstGeom prst="rect">
            <a:avLst/>
          </a:prstGeom>
          <a:noFill/>
        </p:spPr>
        <p:txBody>
          <a:bodyPr wrap="square" rtlCol="0">
            <a:spAutoFit/>
          </a:bodyPr>
          <a:lstStyle/>
          <a:p>
            <a:pPr algn="ctr" defTabSz="685800"/>
            <a:r>
              <a:rPr lang="en-US" sz="1950" dirty="0">
                <a:solidFill>
                  <a:prstClr val="black"/>
                </a:solidFill>
                <a:latin typeface="Calibri" panose="020F0502020204030204"/>
              </a:rPr>
              <a:t>”.…</a:t>
            </a:r>
            <a:r>
              <a:rPr lang="en-US" sz="1950" b="1" dirty="0">
                <a:solidFill>
                  <a:prstClr val="black"/>
                </a:solidFill>
                <a:latin typeface="Calibri" panose="020F0502020204030204"/>
              </a:rPr>
              <a:t>future generations in my area </a:t>
            </a:r>
            <a:r>
              <a:rPr lang="en-US" sz="1950" dirty="0">
                <a:solidFill>
                  <a:prstClr val="black"/>
                </a:solidFill>
                <a:latin typeface="Calibri" panose="020F0502020204030204"/>
              </a:rPr>
              <a:t>can enjoy the benefits I have experienced.”</a:t>
            </a:r>
          </a:p>
        </p:txBody>
      </p:sp>
      <p:sp>
        <p:nvSpPr>
          <p:cNvPr id="4" name="Title 3">
            <a:extLst>
              <a:ext uri="{FF2B5EF4-FFF2-40B4-BE49-F238E27FC236}">
                <a16:creationId xmlns:a16="http://schemas.microsoft.com/office/drawing/2014/main" id="{2229FA17-85A2-8349-981A-C0A6FD0C1238}"/>
              </a:ext>
            </a:extLst>
          </p:cNvPr>
          <p:cNvSpPr>
            <a:spLocks noGrp="1"/>
          </p:cNvSpPr>
          <p:nvPr>
            <p:ph type="title"/>
          </p:nvPr>
        </p:nvSpPr>
        <p:spPr>
          <a:xfrm>
            <a:off x="1274502" y="522175"/>
            <a:ext cx="6915150" cy="1325563"/>
          </a:xfrm>
        </p:spPr>
        <p:txBody>
          <a:bodyPr>
            <a:normAutofit/>
          </a:bodyPr>
          <a:lstStyle/>
          <a:p>
            <a:r>
              <a:rPr lang="en-US" sz="3600" dirty="0"/>
              <a:t>Groundwater should be conserved today so that…</a:t>
            </a:r>
            <a:endParaRPr lang="en-US" dirty="0"/>
          </a:p>
        </p:txBody>
      </p:sp>
      <p:sp>
        <p:nvSpPr>
          <p:cNvPr id="16" name="Rectangle 15">
            <a:extLst>
              <a:ext uri="{FF2B5EF4-FFF2-40B4-BE49-F238E27FC236}">
                <a16:creationId xmlns:a16="http://schemas.microsoft.com/office/drawing/2014/main" id="{A8F2A55A-A32A-6A4F-91CC-EC1A1EE9B070}"/>
              </a:ext>
            </a:extLst>
          </p:cNvPr>
          <p:cNvSpPr/>
          <p:nvPr/>
        </p:nvSpPr>
        <p:spPr>
          <a:xfrm>
            <a:off x="4848859" y="6004987"/>
            <a:ext cx="3537379" cy="461665"/>
          </a:xfrm>
          <a:prstGeom prst="rect">
            <a:avLst/>
          </a:prstGeom>
        </p:spPr>
        <p:txBody>
          <a:bodyPr wrap="none">
            <a:spAutoFit/>
          </a:bodyPr>
          <a:lstStyle/>
          <a:p>
            <a:pPr defTabSz="685800"/>
            <a:r>
              <a:rPr lang="en-US" sz="2400" b="1" i="1" dirty="0">
                <a:solidFill>
                  <a:prstClr val="black"/>
                </a:solidFill>
                <a:latin typeface="Calibri" panose="020F0502020204030204"/>
              </a:rPr>
              <a:t>Voluntary participation?...</a:t>
            </a:r>
          </a:p>
        </p:txBody>
      </p:sp>
    </p:spTree>
    <p:extLst>
      <p:ext uri="{BB962C8B-B14F-4D97-AF65-F5344CB8AC3E}">
        <p14:creationId xmlns:p14="http://schemas.microsoft.com/office/powerpoint/2010/main" val="264653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418450-1856-B448-BBA7-262CF072B9A5}"/>
              </a:ext>
            </a:extLst>
          </p:cNvPr>
          <p:cNvPicPr>
            <a:picLocks noChangeAspect="1"/>
          </p:cNvPicPr>
          <p:nvPr/>
        </p:nvPicPr>
        <p:blipFill>
          <a:blip r:embed="rId3"/>
          <a:stretch>
            <a:fillRect/>
          </a:stretch>
        </p:blipFill>
        <p:spPr>
          <a:xfrm>
            <a:off x="4768218" y="374881"/>
            <a:ext cx="4025900" cy="6235700"/>
          </a:xfrm>
          <a:prstGeom prst="rect">
            <a:avLst/>
          </a:prstGeom>
        </p:spPr>
      </p:pic>
      <p:sp>
        <p:nvSpPr>
          <p:cNvPr id="6" name="TextBox 5"/>
          <p:cNvSpPr txBox="1"/>
          <p:nvPr/>
        </p:nvSpPr>
        <p:spPr>
          <a:xfrm>
            <a:off x="955040" y="257275"/>
            <a:ext cx="4731959" cy="1877437"/>
          </a:xfrm>
          <a:prstGeom prst="rect">
            <a:avLst/>
          </a:prstGeom>
          <a:noFill/>
        </p:spPr>
        <p:txBody>
          <a:bodyPr wrap="square" rtlCol="0">
            <a:spAutoFit/>
          </a:bodyPr>
          <a:lstStyle/>
          <a:p>
            <a:r>
              <a:rPr lang="en-US" sz="3000" b="1" i="1" dirty="0"/>
              <a:t>“</a:t>
            </a:r>
            <a:r>
              <a:rPr lang="en-US" sz="2800" b="1" i="1" dirty="0"/>
              <a:t>Most people do not save more groundwater because water use regulations are not strict enough.</a:t>
            </a:r>
            <a:r>
              <a:rPr lang="en-US" sz="3000" b="1" i="1" dirty="0"/>
              <a:t>”</a:t>
            </a:r>
          </a:p>
        </p:txBody>
      </p:sp>
      <p:sp>
        <p:nvSpPr>
          <p:cNvPr id="8" name="TextBox 7"/>
          <p:cNvSpPr txBox="1"/>
          <p:nvPr/>
        </p:nvSpPr>
        <p:spPr>
          <a:xfrm>
            <a:off x="1090599" y="2866807"/>
            <a:ext cx="2886740" cy="861774"/>
          </a:xfrm>
          <a:prstGeom prst="rect">
            <a:avLst/>
          </a:prstGeom>
          <a:noFill/>
        </p:spPr>
        <p:txBody>
          <a:bodyPr wrap="square" rtlCol="0">
            <a:spAutoFit/>
          </a:bodyPr>
          <a:lstStyle/>
          <a:p>
            <a:r>
              <a:rPr lang="en-US" sz="2500" b="1" dirty="0">
                <a:solidFill>
                  <a:srgbClr val="FF0000"/>
                </a:solidFill>
              </a:rPr>
              <a:t>Generally disagree </a:t>
            </a:r>
          </a:p>
          <a:p>
            <a:r>
              <a:rPr lang="en-US" sz="2500" b="1" dirty="0">
                <a:solidFill>
                  <a:srgbClr val="00B050"/>
                </a:solidFill>
              </a:rPr>
              <a:t>Generally agree</a:t>
            </a:r>
          </a:p>
        </p:txBody>
      </p:sp>
      <p:grpSp>
        <p:nvGrpSpPr>
          <p:cNvPr id="12" name="Group 11"/>
          <p:cNvGrpSpPr/>
          <p:nvPr/>
        </p:nvGrpSpPr>
        <p:grpSpPr>
          <a:xfrm>
            <a:off x="6645348" y="1428726"/>
            <a:ext cx="2560316" cy="461665"/>
            <a:chOff x="6645348" y="852264"/>
            <a:chExt cx="2560316" cy="461665"/>
          </a:xfrm>
        </p:grpSpPr>
        <p:sp>
          <p:nvSpPr>
            <p:cNvPr id="13" name="Rectangle 12"/>
            <p:cNvSpPr/>
            <p:nvPr/>
          </p:nvSpPr>
          <p:spPr>
            <a:xfrm>
              <a:off x="6687539" y="922429"/>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645348" y="852264"/>
              <a:ext cx="2560316" cy="461665"/>
            </a:xfrm>
            <a:prstGeom prst="rect">
              <a:avLst/>
            </a:prstGeom>
            <a:noFill/>
          </p:spPr>
          <p:txBody>
            <a:bodyPr wrap="none" rtlCol="0">
              <a:spAutoFit/>
            </a:bodyPr>
            <a:lstStyle/>
            <a:p>
              <a:r>
                <a:rPr lang="en-US" sz="2400" b="1" dirty="0"/>
                <a:t>NE</a:t>
              </a:r>
              <a:r>
                <a:rPr lang="en-US" sz="2400" b="1" dirty="0">
                  <a:solidFill>
                    <a:srgbClr val="FF0000"/>
                  </a:solidFill>
                </a:rPr>
                <a:t> 31.0 % </a:t>
              </a:r>
              <a:r>
                <a:rPr lang="en-US" sz="2400" b="1" dirty="0"/>
                <a:t>/ </a:t>
              </a:r>
              <a:r>
                <a:rPr lang="en-US" sz="2400" b="1" dirty="0">
                  <a:solidFill>
                    <a:srgbClr val="00B050"/>
                  </a:solidFill>
                </a:rPr>
                <a:t>33.5% </a:t>
              </a:r>
            </a:p>
          </p:txBody>
        </p:sp>
      </p:grpSp>
      <p:grpSp>
        <p:nvGrpSpPr>
          <p:cNvPr id="14" name="Group 13"/>
          <p:cNvGrpSpPr/>
          <p:nvPr/>
        </p:nvGrpSpPr>
        <p:grpSpPr>
          <a:xfrm>
            <a:off x="4085032" y="2730166"/>
            <a:ext cx="2577372" cy="461665"/>
            <a:chOff x="4085032" y="2630776"/>
            <a:chExt cx="2577372" cy="461665"/>
          </a:xfrm>
        </p:grpSpPr>
        <p:sp>
          <p:nvSpPr>
            <p:cNvPr id="23" name="Rectangle 22"/>
            <p:cNvSpPr/>
            <p:nvPr/>
          </p:nvSpPr>
          <p:spPr>
            <a:xfrm>
              <a:off x="4127223" y="2700941"/>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085032" y="2630776"/>
              <a:ext cx="2577372" cy="461665"/>
            </a:xfrm>
            <a:prstGeom prst="rect">
              <a:avLst/>
            </a:prstGeom>
            <a:noFill/>
          </p:spPr>
          <p:txBody>
            <a:bodyPr wrap="none" rtlCol="0">
              <a:spAutoFit/>
            </a:bodyPr>
            <a:lstStyle/>
            <a:p>
              <a:r>
                <a:rPr lang="en-US" sz="2400" b="1" dirty="0"/>
                <a:t>CO</a:t>
              </a:r>
              <a:r>
                <a:rPr lang="en-US" sz="2400" b="1" dirty="0">
                  <a:solidFill>
                    <a:srgbClr val="FF0000"/>
                  </a:solidFill>
                </a:rPr>
                <a:t> 29.0% </a:t>
              </a:r>
              <a:r>
                <a:rPr lang="en-US" sz="2400" b="1" dirty="0"/>
                <a:t>/ </a:t>
              </a:r>
              <a:r>
                <a:rPr lang="en-US" sz="2400" b="1" dirty="0">
                  <a:solidFill>
                    <a:srgbClr val="00B050"/>
                  </a:solidFill>
                </a:rPr>
                <a:t>38.3% </a:t>
              </a:r>
            </a:p>
          </p:txBody>
        </p:sp>
      </p:grpSp>
      <p:grpSp>
        <p:nvGrpSpPr>
          <p:cNvPr id="33" name="Group 32"/>
          <p:cNvGrpSpPr/>
          <p:nvPr/>
        </p:nvGrpSpPr>
        <p:grpSpPr>
          <a:xfrm>
            <a:off x="6627905" y="2582077"/>
            <a:ext cx="2485980" cy="461665"/>
            <a:chOff x="6687539" y="3297695"/>
            <a:chExt cx="2485980" cy="461665"/>
          </a:xfrm>
        </p:grpSpPr>
        <p:sp>
          <p:nvSpPr>
            <p:cNvPr id="25" name="Rectangle 24"/>
            <p:cNvSpPr/>
            <p:nvPr/>
          </p:nvSpPr>
          <p:spPr>
            <a:xfrm>
              <a:off x="6729730" y="3367860"/>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687539" y="3297695"/>
              <a:ext cx="2450736" cy="461665"/>
            </a:xfrm>
            <a:prstGeom prst="rect">
              <a:avLst/>
            </a:prstGeom>
            <a:noFill/>
          </p:spPr>
          <p:txBody>
            <a:bodyPr wrap="none" rtlCol="0">
              <a:spAutoFit/>
            </a:bodyPr>
            <a:lstStyle/>
            <a:p>
              <a:r>
                <a:rPr lang="en-US" sz="2400" b="1" dirty="0"/>
                <a:t>KS </a:t>
              </a:r>
              <a:r>
                <a:rPr lang="en-US" sz="2400" b="1" dirty="0">
                  <a:solidFill>
                    <a:srgbClr val="FF0000"/>
                  </a:solidFill>
                </a:rPr>
                <a:t>18.5% </a:t>
              </a:r>
              <a:r>
                <a:rPr lang="en-US" sz="2400" b="1" dirty="0"/>
                <a:t>/ </a:t>
              </a:r>
              <a:r>
                <a:rPr lang="en-US" sz="2400" b="1" dirty="0">
                  <a:solidFill>
                    <a:srgbClr val="00B050"/>
                  </a:solidFill>
                </a:rPr>
                <a:t>42.0% </a:t>
              </a:r>
            </a:p>
          </p:txBody>
        </p:sp>
      </p:grpSp>
      <p:grpSp>
        <p:nvGrpSpPr>
          <p:cNvPr id="36" name="Group 35"/>
          <p:cNvGrpSpPr/>
          <p:nvPr/>
        </p:nvGrpSpPr>
        <p:grpSpPr>
          <a:xfrm>
            <a:off x="7658261" y="3822560"/>
            <a:ext cx="1351391" cy="1200329"/>
            <a:chOff x="7658261" y="3822560"/>
            <a:chExt cx="1351391" cy="1200329"/>
          </a:xfrm>
        </p:grpSpPr>
        <p:sp>
          <p:nvSpPr>
            <p:cNvPr id="27" name="Rectangle 26"/>
            <p:cNvSpPr/>
            <p:nvPr/>
          </p:nvSpPr>
          <p:spPr>
            <a:xfrm>
              <a:off x="7658261" y="3922634"/>
              <a:ext cx="1052107" cy="110025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98058" y="3822560"/>
              <a:ext cx="1311594" cy="1200329"/>
            </a:xfrm>
            <a:prstGeom prst="rect">
              <a:avLst/>
            </a:prstGeom>
            <a:noFill/>
          </p:spPr>
          <p:txBody>
            <a:bodyPr wrap="square" rtlCol="0">
              <a:spAutoFit/>
            </a:bodyPr>
            <a:lstStyle/>
            <a:p>
              <a:r>
                <a:rPr lang="en-US" sz="2400" b="1" dirty="0"/>
                <a:t>OK</a:t>
              </a:r>
              <a:r>
                <a:rPr lang="en-US" sz="2400" b="1" dirty="0">
                  <a:solidFill>
                    <a:srgbClr val="FF0000"/>
                  </a:solidFill>
                </a:rPr>
                <a:t> </a:t>
              </a:r>
            </a:p>
            <a:p>
              <a:r>
                <a:rPr lang="en-US" sz="2400" b="1" dirty="0">
                  <a:solidFill>
                    <a:srgbClr val="FF0000"/>
                  </a:solidFill>
                </a:rPr>
                <a:t>10.9%</a:t>
              </a:r>
            </a:p>
            <a:p>
              <a:r>
                <a:rPr lang="en-US" sz="2400" b="1" dirty="0">
                  <a:solidFill>
                    <a:srgbClr val="00B050"/>
                  </a:solidFill>
                </a:rPr>
                <a:t>41.3% </a:t>
              </a:r>
            </a:p>
          </p:txBody>
        </p:sp>
      </p:grpSp>
      <p:grpSp>
        <p:nvGrpSpPr>
          <p:cNvPr id="34" name="Group 33"/>
          <p:cNvGrpSpPr/>
          <p:nvPr/>
        </p:nvGrpSpPr>
        <p:grpSpPr>
          <a:xfrm>
            <a:off x="3735396" y="3983401"/>
            <a:ext cx="2610010" cy="461665"/>
            <a:chOff x="3735396" y="3784621"/>
            <a:chExt cx="2610010" cy="461665"/>
          </a:xfrm>
        </p:grpSpPr>
        <p:sp>
          <p:nvSpPr>
            <p:cNvPr id="29" name="Rectangle 28"/>
            <p:cNvSpPr/>
            <p:nvPr/>
          </p:nvSpPr>
          <p:spPr>
            <a:xfrm>
              <a:off x="3777587" y="3854786"/>
              <a:ext cx="2443789" cy="321337"/>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735396" y="3784621"/>
              <a:ext cx="2610010" cy="461665"/>
            </a:xfrm>
            <a:prstGeom prst="rect">
              <a:avLst/>
            </a:prstGeom>
            <a:noFill/>
          </p:spPr>
          <p:txBody>
            <a:bodyPr wrap="none" rtlCol="0">
              <a:spAutoFit/>
            </a:bodyPr>
            <a:lstStyle/>
            <a:p>
              <a:r>
                <a:rPr lang="en-US" sz="2400" b="1" dirty="0"/>
                <a:t>NM</a:t>
              </a:r>
              <a:r>
                <a:rPr lang="en-US" sz="2400" b="1" dirty="0">
                  <a:solidFill>
                    <a:srgbClr val="FF0000"/>
                  </a:solidFill>
                </a:rPr>
                <a:t> 26.7% </a:t>
              </a:r>
              <a:r>
                <a:rPr lang="en-US" sz="2400" b="1" dirty="0"/>
                <a:t>/ </a:t>
              </a:r>
              <a:r>
                <a:rPr lang="en-US" sz="2400" b="1" dirty="0">
                  <a:solidFill>
                    <a:srgbClr val="00B050"/>
                  </a:solidFill>
                </a:rPr>
                <a:t>36.7% </a:t>
              </a:r>
            </a:p>
          </p:txBody>
        </p:sp>
      </p:grpSp>
      <p:grpSp>
        <p:nvGrpSpPr>
          <p:cNvPr id="38" name="Group 37"/>
          <p:cNvGrpSpPr/>
          <p:nvPr/>
        </p:nvGrpSpPr>
        <p:grpSpPr>
          <a:xfrm>
            <a:off x="6535757" y="4365934"/>
            <a:ext cx="1218938" cy="1200329"/>
            <a:chOff x="6535757" y="4365934"/>
            <a:chExt cx="1218938" cy="1200329"/>
          </a:xfrm>
        </p:grpSpPr>
        <p:sp>
          <p:nvSpPr>
            <p:cNvPr id="32" name="Rectangle 31"/>
            <p:cNvSpPr/>
            <p:nvPr/>
          </p:nvSpPr>
          <p:spPr>
            <a:xfrm>
              <a:off x="6535757" y="4413659"/>
              <a:ext cx="894848" cy="110025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571012" y="4365934"/>
              <a:ext cx="1183683" cy="1200329"/>
            </a:xfrm>
            <a:prstGeom prst="rect">
              <a:avLst/>
            </a:prstGeom>
            <a:noFill/>
          </p:spPr>
          <p:txBody>
            <a:bodyPr wrap="square" rtlCol="0">
              <a:spAutoFit/>
            </a:bodyPr>
            <a:lstStyle/>
            <a:p>
              <a:r>
                <a:rPr lang="en-US" sz="2400" b="1" dirty="0"/>
                <a:t>TX</a:t>
              </a:r>
              <a:r>
                <a:rPr lang="en-US" sz="2400" b="1" dirty="0">
                  <a:solidFill>
                    <a:srgbClr val="FF0000"/>
                  </a:solidFill>
                </a:rPr>
                <a:t> </a:t>
              </a:r>
            </a:p>
            <a:p>
              <a:r>
                <a:rPr lang="en-US" sz="2400" b="1" dirty="0">
                  <a:solidFill>
                    <a:srgbClr val="FF0000"/>
                  </a:solidFill>
                </a:rPr>
                <a:t>16.0%</a:t>
              </a:r>
            </a:p>
            <a:p>
              <a:r>
                <a:rPr lang="en-US" sz="2400" b="1" dirty="0">
                  <a:solidFill>
                    <a:srgbClr val="00B050"/>
                  </a:solidFill>
                </a:rPr>
                <a:t>37.8% </a:t>
              </a:r>
            </a:p>
          </p:txBody>
        </p:sp>
      </p:grpSp>
      <p:sp>
        <p:nvSpPr>
          <p:cNvPr id="3" name="TextBox 2"/>
          <p:cNvSpPr txBox="1"/>
          <p:nvPr/>
        </p:nvSpPr>
        <p:spPr>
          <a:xfrm>
            <a:off x="3338623" y="780429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6473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103" y="456380"/>
            <a:ext cx="5338916" cy="3539430"/>
          </a:xfrm>
          <a:prstGeom prst="rect">
            <a:avLst/>
          </a:prstGeom>
          <a:noFill/>
        </p:spPr>
        <p:txBody>
          <a:bodyPr wrap="square" rtlCol="0">
            <a:spAutoFit/>
          </a:bodyPr>
          <a:lstStyle/>
          <a:p>
            <a:pPr lvl="0">
              <a:defRPr/>
            </a:pPr>
            <a:r>
              <a:rPr kumimoji="0" lang="en-US" sz="3200" b="1" i="1" u="none" strike="noStrike" kern="1200" cap="none" spc="0" normalizeH="0" baseline="0" noProof="0" dirty="0">
                <a:ln>
                  <a:noFill/>
                </a:ln>
                <a:solidFill>
                  <a:srgbClr val="60A3D7"/>
                </a:solidFill>
                <a:effectLst/>
                <a:uLnTx/>
                <a:uFillTx/>
                <a:latin typeface="Franklin Gothic Medium" charset="0"/>
                <a:ea typeface="Franklin Gothic Medium" charset="0"/>
                <a:cs typeface="Franklin Gothic Medium" charset="0"/>
              </a:rPr>
              <a:t>So, there is concern and interest in sustaining groundwater for the future… how do we get there faster?</a:t>
            </a:r>
          </a:p>
          <a:p>
            <a:pPr lvl="0">
              <a:defRPr/>
            </a:pPr>
            <a:endParaRPr lang="en-US" sz="3200" b="1" dirty="0">
              <a:solidFill>
                <a:srgbClr val="60A3D7"/>
              </a:solidFill>
              <a:latin typeface="Franklin Gothic Medium" charset="0"/>
              <a:ea typeface="Franklin Gothic Medium" charset="0"/>
              <a:cs typeface="Franklin Gothic Medium" charset="0"/>
            </a:endParaRPr>
          </a:p>
          <a:p>
            <a:pPr lvl="0">
              <a:defRPr/>
            </a:pPr>
            <a:r>
              <a:rPr kumimoji="0" lang="en-US" sz="3200" b="1" i="0" u="none" strike="noStrike" kern="1200" cap="none" spc="0" normalizeH="0" baseline="0" noProof="0" dirty="0">
                <a:ln>
                  <a:noFill/>
                </a:ln>
                <a:solidFill>
                  <a:srgbClr val="60A3D7"/>
                </a:solidFill>
                <a:effectLst/>
                <a:uLnTx/>
                <a:uFillTx/>
                <a:latin typeface="Franklin Gothic Medium" charset="0"/>
                <a:ea typeface="Franklin Gothic Medium" charset="0"/>
                <a:cs typeface="Franklin Gothic Medium" charset="0"/>
              </a:rPr>
              <a:t>Part 3. </a:t>
            </a:r>
            <a:r>
              <a:rPr lang="en-US" sz="3200" b="1" dirty="0">
                <a:solidFill>
                  <a:srgbClr val="60A3D7"/>
                </a:solidFill>
                <a:latin typeface="Franklin Gothic Medium" charset="0"/>
                <a:ea typeface="Franklin Gothic Medium" charset="0"/>
                <a:cs typeface="Franklin Gothic Medium" charset="0"/>
              </a:rPr>
              <a:t>Evaluating policies and practice options</a:t>
            </a:r>
            <a:endParaRPr kumimoji="0" lang="en-US" sz="3200" b="0" i="1" u="none" strike="noStrike" kern="1200" cap="none" spc="0" normalizeH="0" baseline="0" noProof="0" dirty="0">
              <a:ln>
                <a:noFill/>
              </a:ln>
              <a:solidFill>
                <a:srgbClr val="00B050"/>
              </a:solidFill>
              <a:effectLst/>
              <a:uLnTx/>
              <a:uFillTx/>
              <a:latin typeface="Calibri"/>
              <a:ea typeface="+mn-ea"/>
              <a:cs typeface="+mn-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3362633" cy="6858000"/>
          </a:xfrm>
          <a:prstGeom prst="rect">
            <a:avLst/>
          </a:prstGeom>
        </p:spPr>
      </p:pic>
    </p:spTree>
    <p:extLst>
      <p:ext uri="{BB962C8B-B14F-4D97-AF65-F5344CB8AC3E}">
        <p14:creationId xmlns:p14="http://schemas.microsoft.com/office/powerpoint/2010/main" val="23729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60871" y="463577"/>
            <a:ext cx="6415423" cy="646331"/>
          </a:xfrm>
          <a:prstGeom prst="rect">
            <a:avLst/>
          </a:prstGeom>
          <a:noFill/>
        </p:spPr>
        <p:txBody>
          <a:bodyPr wrap="square" rtlCol="0">
            <a:spAutoFit/>
          </a:bodyPr>
          <a:lstStyle/>
          <a:p>
            <a:r>
              <a:rPr lang="en-US" sz="3600" b="1" dirty="0">
                <a:solidFill>
                  <a:srgbClr val="60A3D7"/>
                </a:solidFill>
                <a:latin typeface="Franklin Gothic Medium" charset="0"/>
                <a:ea typeface="Franklin Gothic Medium" charset="0"/>
                <a:cs typeface="Franklin Gothic Medium" charset="0"/>
              </a:rPr>
              <a:t>Outline</a:t>
            </a:r>
          </a:p>
        </p:txBody>
      </p:sp>
      <p:sp>
        <p:nvSpPr>
          <p:cNvPr id="5" name="TextBox 4">
            <a:extLst>
              <a:ext uri="{FF2B5EF4-FFF2-40B4-BE49-F238E27FC236}">
                <a16:creationId xmlns:a16="http://schemas.microsoft.com/office/drawing/2014/main" id="{CF534459-DEA8-7848-AF57-79484775E5AD}"/>
              </a:ext>
            </a:extLst>
          </p:cNvPr>
          <p:cNvSpPr txBox="1"/>
          <p:nvPr/>
        </p:nvSpPr>
        <p:spPr>
          <a:xfrm>
            <a:off x="593698" y="1600999"/>
            <a:ext cx="7964906" cy="2677656"/>
          </a:xfrm>
          <a:prstGeom prst="rect">
            <a:avLst/>
          </a:prstGeom>
          <a:noFill/>
        </p:spPr>
        <p:txBody>
          <a:bodyPr wrap="square" rtlCol="0">
            <a:spAutoFit/>
          </a:bodyPr>
          <a:lstStyle/>
          <a:p>
            <a:pPr marL="285750" indent="-285750">
              <a:buFont typeface="Arial" charset="0"/>
              <a:buChar char="•"/>
            </a:pPr>
            <a:endParaRPr lang="en-US" sz="240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2400" dirty="0">
                <a:solidFill>
                  <a:srgbClr val="877B77"/>
                </a:solidFill>
                <a:latin typeface="Franklin Gothic Medium" charset="0"/>
                <a:ea typeface="Franklin Gothic Medium" charset="0"/>
                <a:cs typeface="Franklin Gothic Medium" charset="0"/>
              </a:rPr>
              <a:t>Reminder of who we are </a:t>
            </a:r>
          </a:p>
          <a:p>
            <a:pPr marL="285750" indent="-285750">
              <a:buFont typeface="Arial" charset="0"/>
              <a:buChar char="•"/>
            </a:pPr>
            <a:r>
              <a:rPr lang="en-US" sz="2400" dirty="0">
                <a:solidFill>
                  <a:srgbClr val="877B77"/>
                </a:solidFill>
                <a:latin typeface="Franklin Gothic Medium" charset="0"/>
                <a:ea typeface="Franklin Gothic Medium" charset="0"/>
                <a:cs typeface="Franklin Gothic Medium" charset="0"/>
              </a:rPr>
              <a:t>Part 1. Lessons learned about practices and policies with potential to foster conservation and profitability</a:t>
            </a:r>
          </a:p>
          <a:p>
            <a:pPr marL="285750" indent="-285750">
              <a:buFont typeface="Arial" charset="0"/>
              <a:buChar char="•"/>
            </a:pPr>
            <a:r>
              <a:rPr lang="en-US" sz="2400" dirty="0">
                <a:solidFill>
                  <a:srgbClr val="877B77"/>
                </a:solidFill>
                <a:latin typeface="Franklin Gothic Medium" charset="0"/>
                <a:ea typeface="Franklin Gothic Medium" charset="0"/>
                <a:cs typeface="Franklin Gothic Medium" charset="0"/>
              </a:rPr>
              <a:t>Part 2. Social values of water</a:t>
            </a:r>
          </a:p>
          <a:p>
            <a:pPr marL="285750" indent="-285750">
              <a:buFont typeface="Arial" charset="0"/>
              <a:buChar char="•"/>
            </a:pPr>
            <a:r>
              <a:rPr lang="en-US" sz="2400" dirty="0">
                <a:solidFill>
                  <a:srgbClr val="877B77"/>
                </a:solidFill>
                <a:latin typeface="Franklin Gothic Medium" charset="0"/>
                <a:ea typeface="Franklin Gothic Medium" charset="0"/>
                <a:cs typeface="Franklin Gothic Medium" charset="0"/>
              </a:rPr>
              <a:t>Part 3. Evaluating policies and practice options</a:t>
            </a:r>
          </a:p>
          <a:p>
            <a:pPr marL="285750" indent="-285750">
              <a:buFont typeface="Arial" charset="0"/>
              <a:buChar char="•"/>
            </a:pPr>
            <a:endParaRPr lang="en-US" sz="2400" dirty="0">
              <a:solidFill>
                <a:srgbClr val="877B77"/>
              </a:solidFill>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75392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07362" y="0"/>
            <a:ext cx="7511729"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B050"/>
                </a:solidFill>
                <a:effectLst/>
                <a:uLnTx/>
                <a:uFillTx/>
                <a:latin typeface="Calibri" charset="0"/>
                <a:ea typeface="Calibri" charset="0"/>
                <a:cs typeface="Calibri" charset="0"/>
              </a:rPr>
              <a:t>Linking water management training to practice adoption incentives</a:t>
            </a:r>
            <a:endParaRPr kumimoji="0" lang="en-US" sz="3400" b="1" i="1" u="none" strike="noStrike" kern="1200" cap="none" spc="0" normalizeH="0" baseline="0" noProof="0" dirty="0">
              <a:ln>
                <a:noFill/>
              </a:ln>
              <a:solidFill>
                <a:srgbClr val="00B050"/>
              </a:solidFill>
              <a:effectLst/>
              <a:uLnTx/>
              <a:uFillTx/>
              <a:latin typeface="Calibri" charset="0"/>
              <a:ea typeface="Calibri" charset="0"/>
              <a:cs typeface="Calibri"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7602" y="1383551"/>
            <a:ext cx="4046793" cy="13354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09555" y="1232908"/>
            <a:ext cx="1458046" cy="1672710"/>
          </a:xfrm>
          <a:prstGeom prst="rect">
            <a:avLst/>
          </a:prstGeom>
        </p:spPr>
      </p:pic>
      <p:sp>
        <p:nvSpPr>
          <p:cNvPr id="12" name="Rectangle 11"/>
          <p:cNvSpPr/>
          <p:nvPr/>
        </p:nvSpPr>
        <p:spPr>
          <a:xfrm>
            <a:off x="1842669" y="1196549"/>
            <a:ext cx="5773993" cy="17394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0196" y="3037900"/>
            <a:ext cx="8956365" cy="329320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4-day intensive education program on crop/irrigation management</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Locally adapted curriculum &amp; NRCS EQIP cost-share “carrot”</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9/20/18: Multi-state meeting: 7 states (CO, KS, NE, NM, MN, OK,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Outcome: each state (or districts) interested in pursuing the development of a program in their state (or within districts)</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Groups in multiple states are developing plans/proposal(s) to support these programs</a:t>
            </a:r>
          </a:p>
        </p:txBody>
      </p:sp>
    </p:spTree>
    <p:extLst>
      <p:ext uri="{BB962C8B-B14F-4D97-AF65-F5344CB8AC3E}">
        <p14:creationId xmlns:p14="http://schemas.microsoft.com/office/powerpoint/2010/main" val="739658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710460" y="341271"/>
            <a:ext cx="70799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AA4D"/>
                </a:solidFill>
                <a:effectLst/>
                <a:uLnTx/>
                <a:uFillTx/>
                <a:latin typeface="Franklin Gothic Medium" charset="0"/>
                <a:ea typeface="Franklin Gothic Medium" charset="0"/>
                <a:cs typeface="Franklin Gothic Medium" charset="0"/>
              </a:rPr>
              <a:t>Previous work: Partnership between WPP and CSU for economic analysis of options in the Republican River Basin </a:t>
            </a:r>
          </a:p>
        </p:txBody>
      </p:sp>
      <p:sp>
        <p:nvSpPr>
          <p:cNvPr id="2" name="TextBox 1"/>
          <p:cNvSpPr txBox="1"/>
          <p:nvPr/>
        </p:nvSpPr>
        <p:spPr>
          <a:xfrm>
            <a:off x="426720" y="5949696"/>
            <a:ext cx="184435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Manning et al. 2016</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 y="1914282"/>
            <a:ext cx="3630676" cy="2765605"/>
          </a:xfrm>
          <a:prstGeom prst="rect">
            <a:avLst/>
          </a:prstGeom>
        </p:spPr>
      </p:pic>
      <p:sp>
        <p:nvSpPr>
          <p:cNvPr id="5" name="TextBox 4"/>
          <p:cNvSpPr txBox="1"/>
          <p:nvPr/>
        </p:nvSpPr>
        <p:spPr>
          <a:xfrm>
            <a:off x="426720" y="4937235"/>
            <a:ext cx="75565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Goal: </a:t>
            </a:r>
            <a:r>
              <a:rPr kumimoji="0" lang="en-US" sz="1600" b="0" i="0" u="none" strike="noStrike" kern="1200" cap="none" spc="0" normalizeH="0" baseline="0" noProof="0" dirty="0">
                <a:ln>
                  <a:noFill/>
                </a:ln>
                <a:solidFill>
                  <a:prstClr val="black"/>
                </a:solidFill>
                <a:effectLst/>
                <a:uLnTx/>
                <a:uFillTx/>
                <a:latin typeface="Calibri"/>
                <a:ea typeface="+mn-ea"/>
                <a:cs typeface="+mn-cs"/>
              </a:rPr>
              <a:t>Extending life of aquifer by reducing pumping by 25%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Take home: </a:t>
            </a:r>
            <a:r>
              <a:rPr kumimoji="0" lang="en-US" sz="1600" b="0" i="0" u="none" strike="noStrike" kern="1200" cap="none" spc="0" normalizeH="0" baseline="0" noProof="0" dirty="0">
                <a:ln>
                  <a:noFill/>
                </a:ln>
                <a:solidFill>
                  <a:prstClr val="black"/>
                </a:solidFill>
                <a:effectLst/>
                <a:uLnTx/>
                <a:uFillTx/>
                <a:latin typeface="Calibri"/>
                <a:ea typeface="+mn-ea"/>
                <a:cs typeface="+mn-cs"/>
              </a:rPr>
              <a:t>the lowest cost way to reduce groundwater use across the Basin in the short run is through a pumping fee rather than set quantity restriction or acreage fee.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704" b="14530"/>
          <a:stretch/>
        </p:blipFill>
        <p:spPr>
          <a:xfrm>
            <a:off x="4057396" y="2232497"/>
            <a:ext cx="5031060" cy="2430941"/>
          </a:xfrm>
          <a:prstGeom prst="rect">
            <a:avLst/>
          </a:prstGeom>
        </p:spPr>
      </p:pic>
    </p:spTree>
    <p:extLst>
      <p:ext uri="{BB962C8B-B14F-4D97-AF65-F5344CB8AC3E}">
        <p14:creationId xmlns:p14="http://schemas.microsoft.com/office/powerpoint/2010/main" val="4031601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flipH="1">
            <a:off x="613069" y="1388137"/>
            <a:ext cx="7721033" cy="461665"/>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Decision support systems to evaluate options</a:t>
            </a:r>
          </a:p>
        </p:txBody>
      </p:sp>
      <p:sp>
        <p:nvSpPr>
          <p:cNvPr id="4" name="TextBox 3"/>
          <p:cNvSpPr txBox="1"/>
          <p:nvPr/>
        </p:nvSpPr>
        <p:spPr>
          <a:xfrm>
            <a:off x="1691657" y="134253"/>
            <a:ext cx="641542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0A3D7"/>
                </a:solidFill>
                <a:effectLst/>
                <a:uLnTx/>
                <a:uFillTx/>
                <a:latin typeface="Franklin Gothic Medium" charset="0"/>
                <a:ea typeface="Franklin Gothic Medium" charset="0"/>
                <a:cs typeface="Franklin Gothic Medium" charset="0"/>
              </a:rPr>
              <a:t>Evaluating the relative impact of management </a:t>
            </a:r>
            <a:r>
              <a:rPr kumimoji="0" lang="en-US" sz="3600" b="1" i="0" u="none" strike="noStrike" kern="1200" cap="none" spc="0" normalizeH="0" baseline="0" noProof="0">
                <a:ln>
                  <a:noFill/>
                </a:ln>
                <a:solidFill>
                  <a:srgbClr val="60A3D7"/>
                </a:solidFill>
                <a:effectLst/>
                <a:uLnTx/>
                <a:uFillTx/>
                <a:latin typeface="Franklin Gothic Medium" charset="0"/>
                <a:ea typeface="Franklin Gothic Medium" charset="0"/>
                <a:cs typeface="Franklin Gothic Medium" charset="0"/>
              </a:rPr>
              <a:t>and policy</a:t>
            </a:r>
            <a:endParaRPr kumimoji="0" lang="en-US" sz="3600" b="1" i="0" u="none" strike="noStrike" kern="1200" cap="none" spc="0" normalizeH="0" baseline="0" noProof="0" dirty="0">
              <a:ln>
                <a:noFill/>
              </a:ln>
              <a:solidFill>
                <a:srgbClr val="60A3D7"/>
              </a:solidFill>
              <a:effectLst/>
              <a:uLnTx/>
              <a:uFillTx/>
              <a:latin typeface="Franklin Gothic Medium" charset="0"/>
              <a:ea typeface="Franklin Gothic Medium" charset="0"/>
              <a:cs typeface="Franklin Gothic Medium" charset="0"/>
            </a:endParaRPr>
          </a:p>
        </p:txBody>
      </p:sp>
      <p:sp>
        <p:nvSpPr>
          <p:cNvPr id="7" name="TextBox 6"/>
          <p:cNvSpPr txBox="1"/>
          <p:nvPr/>
        </p:nvSpPr>
        <p:spPr>
          <a:xfrm>
            <a:off x="5536805" y="4279657"/>
            <a:ext cx="1752600" cy="707886"/>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497D">
                    <a:lumMod val="50000"/>
                  </a:srgbClr>
                </a:solidFill>
                <a:effectLst/>
                <a:uLnTx/>
                <a:uFillTx/>
                <a:latin typeface="Calibri"/>
                <a:ea typeface="+mn-ea"/>
                <a:cs typeface="+mn-cs"/>
              </a:rPr>
              <a:t>Economic models</a:t>
            </a:r>
            <a:endParaRPr kumimoji="0" lang="en-US" sz="20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cxnSp>
        <p:nvCxnSpPr>
          <p:cNvPr id="8" name="Elbow Connector 7"/>
          <p:cNvCxnSpPr/>
          <p:nvPr/>
        </p:nvCxnSpPr>
        <p:spPr>
          <a:xfrm>
            <a:off x="4851005" y="3692692"/>
            <a:ext cx="1562100" cy="598375"/>
          </a:xfrm>
          <a:prstGeom prst="bentConnector2">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7" idx="2"/>
            <a:endCxn id="16" idx="3"/>
          </p:cNvCxnSpPr>
          <p:nvPr/>
        </p:nvCxnSpPr>
        <p:spPr>
          <a:xfrm rot="5400000">
            <a:off x="4978777" y="3948025"/>
            <a:ext cx="394810" cy="2473847"/>
          </a:xfrm>
          <a:prstGeom prst="bentConnector2">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03975" y="5182298"/>
            <a:ext cx="2435283" cy="400110"/>
          </a:xfrm>
          <a:prstGeom prst="rect">
            <a:avLst/>
          </a:prstGeom>
          <a:solidFill>
            <a:schemeClr val="bg1">
              <a:lumMod val="75000"/>
            </a:schemeClr>
          </a:solidFill>
          <a:ln>
            <a:solidFill>
              <a:schemeClr val="tx1"/>
            </a:solidFill>
          </a:ln>
        </p:spPr>
        <p:txBody>
          <a:bodyPr wrap="none">
            <a:spAutoFit/>
          </a:bodyPr>
          <a:lstStyle/>
          <a:p>
            <a:pPr marL="0" marR="0" lvl="0" indent="0" algn="ctr" defTabSz="457200" rtl="0" eaLnBrk="1" fontAlgn="auto" latinLnBrk="0" hangingPunct="1">
              <a:lnSpc>
                <a:spcPct val="100000"/>
              </a:lnSpc>
              <a:spcBef>
                <a:spcPts val="0"/>
              </a:spcBef>
              <a:spcAft>
                <a:spcPts val="5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Groundwater model</a:t>
            </a:r>
            <a:endParaRPr kumimoji="0" lang="en-US" sz="20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Rectangle 16"/>
          <p:cNvSpPr/>
          <p:nvPr/>
        </p:nvSpPr>
        <p:spPr>
          <a:xfrm>
            <a:off x="2934454" y="3523150"/>
            <a:ext cx="1894878" cy="707886"/>
          </a:xfrm>
          <a:prstGeom prst="rect">
            <a:avLst/>
          </a:prstGeom>
          <a:solidFill>
            <a:schemeClr val="accent2">
              <a:lumMod val="40000"/>
              <a:lumOff val="60000"/>
            </a:schemeClr>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50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Crop growth model</a:t>
            </a:r>
            <a:endParaRPr kumimoji="0" lang="en-US" sz="2000" b="0" i="1"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8" name="Rectangle 17"/>
          <p:cNvSpPr/>
          <p:nvPr/>
        </p:nvSpPr>
        <p:spPr>
          <a:xfrm>
            <a:off x="358653" y="3517808"/>
            <a:ext cx="1905651" cy="707886"/>
          </a:xfrm>
          <a:prstGeom prst="rect">
            <a:avLst/>
          </a:prstGeom>
          <a:solidFill>
            <a:schemeClr val="accent3">
              <a:lumMod val="60000"/>
              <a:lumOff val="40000"/>
            </a:schemeClr>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500"/>
              </a:spcAft>
              <a:buClrTx/>
              <a:buSzTx/>
              <a:buFontTx/>
              <a:buNone/>
              <a:tabLst/>
              <a:defRPr/>
            </a:pPr>
            <a:r>
              <a:rPr kumimoji="0" lang="en-US" sz="2000" b="0" i="1" u="none" strike="noStrike" kern="1200" cap="none" spc="0" normalizeH="0" baseline="0" noProof="0" dirty="0">
                <a:ln>
                  <a:noFill/>
                </a:ln>
                <a:solidFill>
                  <a:srgbClr val="155B1C"/>
                </a:solidFill>
                <a:effectLst/>
                <a:uLnTx/>
                <a:uFillTx/>
                <a:latin typeface="Arial" pitchFamily="34" charset="0"/>
                <a:ea typeface="+mn-ea"/>
                <a:cs typeface="Arial" pitchFamily="34" charset="0"/>
              </a:rPr>
              <a:t>Surface water model</a:t>
            </a:r>
          </a:p>
        </p:txBody>
      </p:sp>
      <p:cxnSp>
        <p:nvCxnSpPr>
          <p:cNvPr id="23" name="Straight Arrow Connector 22"/>
          <p:cNvCxnSpPr/>
          <p:nvPr/>
        </p:nvCxnSpPr>
        <p:spPr bwMode="auto">
          <a:xfrm flipH="1">
            <a:off x="2264305" y="3692692"/>
            <a:ext cx="631461" cy="0"/>
          </a:xfrm>
          <a:prstGeom prst="straightConnector1">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77810" y="4253192"/>
            <a:ext cx="420286" cy="1100595"/>
            <a:chOff x="2436490" y="3536610"/>
            <a:chExt cx="287674" cy="1646232"/>
          </a:xfrm>
        </p:grpSpPr>
        <p:cxnSp>
          <p:nvCxnSpPr>
            <p:cNvPr id="34" name="Straight Arrow Connector 33"/>
            <p:cNvCxnSpPr/>
            <p:nvPr/>
          </p:nvCxnSpPr>
          <p:spPr>
            <a:xfrm>
              <a:off x="2436490" y="3536610"/>
              <a:ext cx="0" cy="164555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436490" y="5182842"/>
              <a:ext cx="287674"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flipH="1">
            <a:off x="2039828" y="4265421"/>
            <a:ext cx="1" cy="916877"/>
          </a:xfrm>
          <a:prstGeom prst="straightConnector1">
            <a:avLst/>
          </a:prstGeom>
          <a:ln w="19050">
            <a:solidFill>
              <a:srgbClr val="155B1C"/>
            </a:solidFill>
            <a:prstDash val="sysDot"/>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039828" y="2469420"/>
            <a:ext cx="1055097" cy="400110"/>
          </a:xfrm>
          <a:prstGeom prst="rect">
            <a:avLst/>
          </a:prstGeom>
          <a:solidFill>
            <a:schemeClr val="tx2">
              <a:lumMod val="20000"/>
              <a:lumOff val="80000"/>
            </a:schemeClr>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Climate</a:t>
            </a:r>
          </a:p>
        </p:txBody>
      </p:sp>
      <p:cxnSp>
        <p:nvCxnSpPr>
          <p:cNvPr id="43" name="Straight Arrow Connector 42"/>
          <p:cNvCxnSpPr/>
          <p:nvPr/>
        </p:nvCxnSpPr>
        <p:spPr bwMode="auto">
          <a:xfrm>
            <a:off x="3907683" y="2728420"/>
            <a:ext cx="0" cy="77228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a:off x="1248175" y="2728420"/>
            <a:ext cx="0" cy="77228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40" idx="1"/>
          </p:cNvCxnSpPr>
          <p:nvPr/>
        </p:nvCxnSpPr>
        <p:spPr bwMode="auto">
          <a:xfrm flipV="1">
            <a:off x="1248174" y="2669475"/>
            <a:ext cx="791654" cy="67901"/>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0" idx="3"/>
          </p:cNvCxnSpPr>
          <p:nvPr/>
        </p:nvCxnSpPr>
        <p:spPr bwMode="auto">
          <a:xfrm>
            <a:off x="3094925" y="2669475"/>
            <a:ext cx="812758" cy="58945"/>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888935" y="2835529"/>
            <a:ext cx="1447832"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mn-cs"/>
              </a:rPr>
              <a:t>Historical &amp; Future</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49" name="Group 48"/>
          <p:cNvGrpSpPr/>
          <p:nvPr/>
        </p:nvGrpSpPr>
        <p:grpSpPr>
          <a:xfrm flipH="1">
            <a:off x="3974705" y="4265421"/>
            <a:ext cx="183052" cy="1087911"/>
            <a:chOff x="2436490" y="3536610"/>
            <a:chExt cx="287674" cy="1646232"/>
          </a:xfrm>
        </p:grpSpPr>
        <p:cxnSp>
          <p:nvCxnSpPr>
            <p:cNvPr id="50" name="Straight Arrow Connector 49"/>
            <p:cNvCxnSpPr/>
            <p:nvPr/>
          </p:nvCxnSpPr>
          <p:spPr>
            <a:xfrm>
              <a:off x="2436490" y="3536610"/>
              <a:ext cx="0" cy="164555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436490" y="5182842"/>
              <a:ext cx="287674"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6301228" y="1898728"/>
            <a:ext cx="2138021" cy="1600438"/>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‘What if’ scenarios: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Crop choice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Improved crop genetics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Irrigation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Water restrictions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Incentives</a:t>
            </a:r>
          </a:p>
        </p:txBody>
      </p:sp>
      <p:sp>
        <p:nvSpPr>
          <p:cNvPr id="63" name="Right Arrow 62"/>
          <p:cNvSpPr/>
          <p:nvPr/>
        </p:nvSpPr>
        <p:spPr>
          <a:xfrm rot="8906427">
            <a:off x="5012873" y="2917335"/>
            <a:ext cx="1325478" cy="2327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ight Arrow 63"/>
          <p:cNvSpPr/>
          <p:nvPr/>
        </p:nvSpPr>
        <p:spPr>
          <a:xfrm rot="7585177">
            <a:off x="7258934" y="3867609"/>
            <a:ext cx="986185" cy="2779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1077810" y="6049358"/>
            <a:ext cx="417396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 Bailey, P. Gowda, I.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Kisekka</a:t>
            </a:r>
            <a:r>
              <a:rPr kumimoji="0" lang="en-US" sz="1600" b="0" i="0" u="none" strike="noStrike" kern="1200" cap="none" spc="0" normalizeH="0" baseline="0" noProof="0" dirty="0">
                <a:ln>
                  <a:noFill/>
                </a:ln>
                <a:solidFill>
                  <a:prstClr val="black"/>
                </a:solidFill>
                <a:effectLst/>
                <a:uLnTx/>
                <a:uFillTx/>
                <a:latin typeface="Calibri"/>
                <a:ea typeface="+mn-ea"/>
                <a:cs typeface="+mn-cs"/>
              </a:rPr>
              <a:t>, D. Manning, et al.</a:t>
            </a:r>
          </a:p>
        </p:txBody>
      </p:sp>
    </p:spTree>
    <p:extLst>
      <p:ext uri="{BB962C8B-B14F-4D97-AF65-F5344CB8AC3E}">
        <p14:creationId xmlns:p14="http://schemas.microsoft.com/office/powerpoint/2010/main" val="373574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31A8-335F-B941-B633-D507BED46B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776D47-F001-A84D-8E8C-31197414DD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EA9B9E1-FA36-7B42-B1BC-E7E0E9776101}"/>
              </a:ext>
            </a:extLst>
          </p:cNvPr>
          <p:cNvPicPr>
            <a:picLocks noChangeAspect="1"/>
          </p:cNvPicPr>
          <p:nvPr/>
        </p:nvPicPr>
        <p:blipFill>
          <a:blip r:embed="rId2"/>
          <a:stretch>
            <a:fillRect/>
          </a:stretch>
        </p:blipFill>
        <p:spPr>
          <a:xfrm>
            <a:off x="844062" y="470788"/>
            <a:ext cx="7508631" cy="5802124"/>
          </a:xfrm>
          <a:prstGeom prst="rect">
            <a:avLst/>
          </a:prstGeom>
        </p:spPr>
      </p:pic>
    </p:spTree>
    <p:extLst>
      <p:ext uri="{BB962C8B-B14F-4D97-AF65-F5344CB8AC3E}">
        <p14:creationId xmlns:p14="http://schemas.microsoft.com/office/powerpoint/2010/main" val="296330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flipH="1">
            <a:off x="613069" y="1388137"/>
            <a:ext cx="7721033" cy="4893647"/>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1. What are the options we should evaluate?</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US" sz="2400" dirty="0">
                <a:solidFill>
                  <a:srgbClr val="877B77"/>
                </a:solidFill>
                <a:latin typeface="Franklin Gothic Medium" charset="0"/>
                <a:ea typeface="Franklin Gothic Medium" charset="0"/>
                <a:cs typeface="Franklin Gothic Medium" charset="0"/>
              </a:rPr>
              <a:t>		Practices?</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US" sz="2400" dirty="0">
                <a:solidFill>
                  <a:srgbClr val="877B77"/>
                </a:solidFill>
                <a:latin typeface="Franklin Gothic Medium" charset="0"/>
                <a:ea typeface="Franklin Gothic Medium" charset="0"/>
                <a:cs typeface="Franklin Gothic Medium" charset="0"/>
              </a:rPr>
              <a:t>		Policies?</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lang="en-US" sz="2400" dirty="0">
              <a:solidFill>
                <a:srgbClr val="877B77"/>
              </a:solidFill>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lang="en-US" sz="2400" dirty="0">
              <a:solidFill>
                <a:srgbClr val="877B77"/>
              </a:solidFill>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2. Who should we be talking to? What should we be sharing? How can we be most helpful?</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US" sz="2400" dirty="0">
                <a:solidFill>
                  <a:srgbClr val="877B77"/>
                </a:solidFill>
                <a:latin typeface="Franklin Gothic Medium" charset="0"/>
                <a:ea typeface="Franklin Gothic Medium" charset="0"/>
                <a:cs typeface="Franklin Gothic Medium" charset="0"/>
              </a:rPr>
              <a:t>		Colorado Groundwater Commission</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US" sz="2400" dirty="0">
                <a:solidFill>
                  <a:srgbClr val="877B77"/>
                </a:solidFill>
                <a:latin typeface="Franklin Gothic Medium" charset="0"/>
                <a:ea typeface="Franklin Gothic Medium" charset="0"/>
                <a:cs typeface="Franklin Gothic Medium" charset="0"/>
              </a:rPr>
              <a:t>		Others?</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		</a:t>
            </a:r>
          </a:p>
        </p:txBody>
      </p:sp>
      <p:sp>
        <p:nvSpPr>
          <p:cNvPr id="4" name="TextBox 3"/>
          <p:cNvSpPr txBox="1"/>
          <p:nvPr/>
        </p:nvSpPr>
        <p:spPr>
          <a:xfrm>
            <a:off x="1691657" y="134253"/>
            <a:ext cx="641542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60A3D7"/>
                </a:solidFill>
                <a:latin typeface="Franklin Gothic Medium" charset="0"/>
                <a:ea typeface="Franklin Gothic Medium" charset="0"/>
                <a:cs typeface="Franklin Gothic Medium" charset="0"/>
              </a:rPr>
              <a:t>Questions</a:t>
            </a:r>
            <a:endParaRPr kumimoji="0" lang="en-US" sz="3600" b="1" i="0" u="none" strike="noStrike" kern="1200" cap="none" spc="0" normalizeH="0" baseline="0" noProof="0" dirty="0">
              <a:ln>
                <a:noFill/>
              </a:ln>
              <a:solidFill>
                <a:srgbClr val="60A3D7"/>
              </a:solidFill>
              <a:effectLst/>
              <a:uLnTx/>
              <a:uFillTx/>
              <a:latin typeface="Franklin Gothic Medium" charset="0"/>
              <a:ea typeface="Franklin Gothic Medium" charset="0"/>
              <a:cs typeface="Franklin Gothic Medium" charset="0"/>
            </a:endParaRPr>
          </a:p>
        </p:txBody>
      </p:sp>
      <p:pic>
        <p:nvPicPr>
          <p:cNvPr id="3" name="Picture 2">
            <a:extLst>
              <a:ext uri="{FF2B5EF4-FFF2-40B4-BE49-F238E27FC236}">
                <a16:creationId xmlns:a16="http://schemas.microsoft.com/office/drawing/2014/main" id="{1A7FADC5-4764-694A-A9B0-54D796911226}"/>
              </a:ext>
            </a:extLst>
          </p:cNvPr>
          <p:cNvPicPr>
            <a:picLocks noChangeAspect="1"/>
          </p:cNvPicPr>
          <p:nvPr/>
        </p:nvPicPr>
        <p:blipFill>
          <a:blip r:embed="rId3"/>
          <a:stretch>
            <a:fillRect/>
          </a:stretch>
        </p:blipFill>
        <p:spPr>
          <a:xfrm>
            <a:off x="3898900" y="1709622"/>
            <a:ext cx="5003800" cy="2360727"/>
          </a:xfrm>
          <a:prstGeom prst="rect">
            <a:avLst/>
          </a:prstGeom>
        </p:spPr>
      </p:pic>
    </p:spTree>
    <p:extLst>
      <p:ext uri="{BB962C8B-B14F-4D97-AF65-F5344CB8AC3E}">
        <p14:creationId xmlns:p14="http://schemas.microsoft.com/office/powerpoint/2010/main" val="81091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930813" y="1474369"/>
            <a:ext cx="6415423" cy="646331"/>
          </a:xfrm>
          <a:prstGeom prst="rect">
            <a:avLst/>
          </a:prstGeom>
          <a:noFill/>
        </p:spPr>
        <p:txBody>
          <a:bodyPr wrap="square" rtlCol="0">
            <a:spAutoFit/>
          </a:bodyPr>
          <a:lstStyle/>
          <a:p>
            <a:r>
              <a:rPr lang="en-US" sz="3600" b="1" dirty="0">
                <a:solidFill>
                  <a:srgbClr val="20AA4D"/>
                </a:solidFill>
                <a:latin typeface="Franklin Gothic Medium" charset="0"/>
                <a:ea typeface="Franklin Gothic Medium" charset="0"/>
                <a:cs typeface="Franklin Gothic Medium" charset="0"/>
              </a:rPr>
              <a:t>Questions?</a:t>
            </a:r>
          </a:p>
        </p:txBody>
      </p:sp>
      <p:sp>
        <p:nvSpPr>
          <p:cNvPr id="8" name="TextBox 7"/>
          <p:cNvSpPr txBox="1"/>
          <p:nvPr/>
        </p:nvSpPr>
        <p:spPr>
          <a:xfrm>
            <a:off x="5651930" y="3983880"/>
            <a:ext cx="1742704" cy="1815882"/>
          </a:xfrm>
          <a:prstGeom prst="rect">
            <a:avLst/>
          </a:prstGeom>
          <a:noFill/>
        </p:spPr>
        <p:txBody>
          <a:bodyPr wrap="square" rtlCol="0">
            <a:spAutoFit/>
          </a:bodyPr>
          <a:lstStyle/>
          <a:p>
            <a:r>
              <a:rPr lang="en-US" sz="1400" dirty="0">
                <a:solidFill>
                  <a:srgbClr val="877B77"/>
                </a:solidFill>
                <a:latin typeface="Franklin Gothic Medium" charset="0"/>
                <a:ea typeface="Franklin Gothic Medium" charset="0"/>
                <a:cs typeface="Franklin Gothic Medium" charset="0"/>
              </a:rPr>
              <a:t>Support comes from the National Institute of Food and Agriculture, U.S. Department of Agriculture, award number 2016-68007-25066.</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5372101" cy="6858000"/>
          </a:xfrm>
          <a:prstGeom prst="rect">
            <a:avLst/>
          </a:prstGeom>
        </p:spPr>
      </p:pic>
      <p:pic>
        <p:nvPicPr>
          <p:cNvPr id="10" name="Content Placeholder 3"/>
          <p:cNvPicPr>
            <a:picLocks noChangeAspect="1"/>
          </p:cNvPicPr>
          <p:nvPr/>
        </p:nvPicPr>
        <p:blipFill>
          <a:blip r:embed="rId5" cstate="print">
            <a:extLst>
              <a:ext uri="{28A0092B-C50C-407E-A947-70E740481C1C}">
                <a14:useLocalDpi xmlns:a14="http://schemas.microsoft.com/office/drawing/2010/main"/>
              </a:ext>
            </a:extLst>
          </a:blip>
          <a:srcRect t="-16667" b="-16667"/>
          <a:stretch>
            <a:fillRect/>
          </a:stretch>
        </p:blipFill>
        <p:spPr>
          <a:xfrm>
            <a:off x="7537689" y="3803165"/>
            <a:ext cx="900233" cy="2275312"/>
          </a:xfrm>
          <a:prstGeom prst="rect">
            <a:avLst/>
          </a:prstGeom>
        </p:spPr>
      </p:pic>
      <p:sp>
        <p:nvSpPr>
          <p:cNvPr id="2" name="TextBox 1"/>
          <p:cNvSpPr txBox="1"/>
          <p:nvPr/>
        </p:nvSpPr>
        <p:spPr>
          <a:xfrm>
            <a:off x="5528602" y="2120700"/>
            <a:ext cx="3457806" cy="923330"/>
          </a:xfrm>
          <a:prstGeom prst="rect">
            <a:avLst/>
          </a:prstGeom>
          <a:noFill/>
        </p:spPr>
        <p:txBody>
          <a:bodyPr wrap="none" rtlCol="0">
            <a:spAutoFit/>
          </a:bodyPr>
          <a:lstStyle/>
          <a:p>
            <a:r>
              <a:rPr lang="en-US" dirty="0">
                <a:hlinkClick r:id="rId6"/>
              </a:rPr>
              <a:t>Meagan.Schipanski@colostate.edu</a:t>
            </a:r>
            <a:endParaRPr lang="en-US" dirty="0"/>
          </a:p>
          <a:p>
            <a:r>
              <a:rPr lang="en-US" dirty="0">
                <a:hlinkClick r:id="rId7"/>
              </a:rPr>
              <a:t>Amy.Kremen@colostate.edu</a:t>
            </a:r>
            <a:endParaRPr lang="en-US" dirty="0"/>
          </a:p>
          <a:p>
            <a:endParaRPr lang="en-US" dirty="0"/>
          </a:p>
        </p:txBody>
      </p:sp>
      <p:pic>
        <p:nvPicPr>
          <p:cNvPr id="7" name="Picture 6">
            <a:extLst>
              <a:ext uri="{FF2B5EF4-FFF2-40B4-BE49-F238E27FC236}">
                <a16:creationId xmlns:a16="http://schemas.microsoft.com/office/drawing/2014/main" id="{E468423F-A568-5D45-ACC3-D2145318CF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30813" y="241953"/>
            <a:ext cx="2653895" cy="1119612"/>
          </a:xfrm>
          <a:prstGeom prst="rect">
            <a:avLst/>
          </a:prstGeom>
        </p:spPr>
      </p:pic>
      <p:sp>
        <p:nvSpPr>
          <p:cNvPr id="9" name="TextBox 8">
            <a:extLst>
              <a:ext uri="{FF2B5EF4-FFF2-40B4-BE49-F238E27FC236}">
                <a16:creationId xmlns:a16="http://schemas.microsoft.com/office/drawing/2014/main" id="{96DFBADA-D7DC-3A41-B236-A7236E8E1069}"/>
              </a:ext>
            </a:extLst>
          </p:cNvPr>
          <p:cNvSpPr txBox="1"/>
          <p:nvPr/>
        </p:nvSpPr>
        <p:spPr>
          <a:xfrm>
            <a:off x="5528602" y="2800521"/>
            <a:ext cx="334927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Quarterly newsletter sign-up: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F81BD">
                    <a:lumMod val="50000"/>
                  </a:srgbClr>
                </a:solidFill>
                <a:effectLst/>
                <a:uLnTx/>
                <a:uFillTx/>
                <a:latin typeface="Calibri"/>
                <a:ea typeface="+mn-ea"/>
                <a:cs typeface="+mn-cs"/>
              </a:rPr>
              <a:t>Ogallalawater.org</a:t>
            </a: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 </a:t>
            </a:r>
          </a:p>
        </p:txBody>
      </p:sp>
      <p:pic>
        <p:nvPicPr>
          <p:cNvPr id="11" name="Picture 10">
            <a:extLst>
              <a:ext uri="{FF2B5EF4-FFF2-40B4-BE49-F238E27FC236}">
                <a16:creationId xmlns:a16="http://schemas.microsoft.com/office/drawing/2014/main" id="{AE87FBB7-6CA0-2241-BBD6-A45A6066577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47044" y="108150"/>
            <a:ext cx="2816904" cy="346455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2C07871-1E41-6043-B6CD-4F926DCDBD7D}"/>
              </a:ext>
            </a:extLst>
          </p:cNvPr>
          <p:cNvPicPr>
            <a:picLocks noChangeAspect="1"/>
          </p:cNvPicPr>
          <p:nvPr/>
        </p:nvPicPr>
        <p:blipFill>
          <a:blip r:embed="rId10"/>
          <a:stretch>
            <a:fillRect/>
          </a:stretch>
        </p:blipFill>
        <p:spPr>
          <a:xfrm>
            <a:off x="2063471" y="2438400"/>
            <a:ext cx="3066066" cy="4000678"/>
          </a:xfrm>
          <a:prstGeom prst="rect">
            <a:avLst/>
          </a:prstGeom>
        </p:spPr>
      </p:pic>
    </p:spTree>
    <p:extLst>
      <p:ext uri="{BB962C8B-B14F-4D97-AF65-F5344CB8AC3E}">
        <p14:creationId xmlns:p14="http://schemas.microsoft.com/office/powerpoint/2010/main" val="66617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flipH="1">
            <a:off x="613069" y="1388137"/>
            <a:ext cx="7721033" cy="4893647"/>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1. What are the options we should evaluate?</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		Practices?</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		Policies?</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2. Who should we be talking to? What should we be sharing? How can we be most helpful?</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		Colorado Groundwater Commission</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		Others?</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srgbClr val="877B77"/>
                </a:solidFill>
                <a:effectLst/>
                <a:uLnTx/>
                <a:uFillTx/>
                <a:latin typeface="Franklin Gothic Medium" charset="0"/>
                <a:ea typeface="Franklin Gothic Medium" charset="0"/>
                <a:cs typeface="Franklin Gothic Medium" charset="0"/>
              </a:rPr>
              <a:t>		</a:t>
            </a:r>
          </a:p>
        </p:txBody>
      </p:sp>
      <p:sp>
        <p:nvSpPr>
          <p:cNvPr id="4" name="TextBox 3"/>
          <p:cNvSpPr txBox="1"/>
          <p:nvPr/>
        </p:nvSpPr>
        <p:spPr>
          <a:xfrm>
            <a:off x="1691657" y="134253"/>
            <a:ext cx="641542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0A3D7"/>
                </a:solidFill>
                <a:effectLst/>
                <a:uLnTx/>
                <a:uFillTx/>
                <a:latin typeface="Franklin Gothic Medium" charset="0"/>
                <a:ea typeface="Franklin Gothic Medium" charset="0"/>
                <a:cs typeface="Franklin Gothic Medium" charset="0"/>
              </a:rPr>
              <a:t>Questions</a:t>
            </a:r>
          </a:p>
        </p:txBody>
      </p:sp>
      <p:pic>
        <p:nvPicPr>
          <p:cNvPr id="3" name="Picture 2">
            <a:extLst>
              <a:ext uri="{FF2B5EF4-FFF2-40B4-BE49-F238E27FC236}">
                <a16:creationId xmlns:a16="http://schemas.microsoft.com/office/drawing/2014/main" id="{1A7FADC5-4764-694A-A9B0-54D796911226}"/>
              </a:ext>
            </a:extLst>
          </p:cNvPr>
          <p:cNvPicPr>
            <a:picLocks noChangeAspect="1"/>
          </p:cNvPicPr>
          <p:nvPr/>
        </p:nvPicPr>
        <p:blipFill>
          <a:blip r:embed="rId3"/>
          <a:stretch>
            <a:fillRect/>
          </a:stretch>
        </p:blipFill>
        <p:spPr>
          <a:xfrm>
            <a:off x="3898900" y="1709622"/>
            <a:ext cx="5003800" cy="2360727"/>
          </a:xfrm>
          <a:prstGeom prst="rect">
            <a:avLst/>
          </a:prstGeom>
        </p:spPr>
      </p:pic>
    </p:spTree>
    <p:extLst>
      <p:ext uri="{BB962C8B-B14F-4D97-AF65-F5344CB8AC3E}">
        <p14:creationId xmlns:p14="http://schemas.microsoft.com/office/powerpoint/2010/main" val="1702824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60871" y="463577"/>
            <a:ext cx="6415423" cy="646331"/>
          </a:xfrm>
          <a:prstGeom prst="rect">
            <a:avLst/>
          </a:prstGeom>
          <a:noFill/>
        </p:spPr>
        <p:txBody>
          <a:bodyPr wrap="square" rtlCol="0">
            <a:spAutoFit/>
          </a:bodyPr>
          <a:lstStyle/>
          <a:p>
            <a:r>
              <a:rPr lang="en-US" sz="3600" b="1" dirty="0">
                <a:solidFill>
                  <a:srgbClr val="60A3D7"/>
                </a:solidFill>
                <a:latin typeface="Franklin Gothic Medium" charset="0"/>
                <a:ea typeface="Franklin Gothic Medium" charset="0"/>
                <a:cs typeface="Franklin Gothic Medium" charset="0"/>
              </a:rPr>
              <a:t>Our approach</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024" y="1307033"/>
            <a:ext cx="4789183" cy="4560367"/>
          </a:xfrm>
          <a:prstGeom prst="rect">
            <a:avLst/>
          </a:prstGeom>
        </p:spPr>
      </p:pic>
      <p:sp>
        <p:nvSpPr>
          <p:cNvPr id="3" name="TextBox 2"/>
          <p:cNvSpPr txBox="1"/>
          <p:nvPr/>
        </p:nvSpPr>
        <p:spPr>
          <a:xfrm>
            <a:off x="1347653" y="6110980"/>
            <a:ext cx="1026435" cy="369332"/>
          </a:xfrm>
          <a:prstGeom prst="rect">
            <a:avLst/>
          </a:prstGeom>
          <a:noFill/>
        </p:spPr>
        <p:txBody>
          <a:bodyPr wrap="none" rtlCol="0">
            <a:spAutoFit/>
          </a:bodyPr>
          <a:lstStyle/>
          <a:p>
            <a:r>
              <a:rPr lang="en-US" dirty="0"/>
              <a:t>L. Moore</a:t>
            </a:r>
          </a:p>
        </p:txBody>
      </p:sp>
      <p:sp>
        <p:nvSpPr>
          <p:cNvPr id="5" name="Rectangle 4">
            <a:extLst>
              <a:ext uri="{FF2B5EF4-FFF2-40B4-BE49-F238E27FC236}">
                <a16:creationId xmlns:a16="http://schemas.microsoft.com/office/drawing/2014/main" id="{1823DAA4-FC33-BF45-A6A0-D31DDCAD6F26}"/>
              </a:ext>
            </a:extLst>
          </p:cNvPr>
          <p:cNvSpPr/>
          <p:nvPr/>
        </p:nvSpPr>
        <p:spPr>
          <a:xfrm>
            <a:off x="5068582" y="1307033"/>
            <a:ext cx="3627193" cy="4401205"/>
          </a:xfrm>
          <a:prstGeom prst="rect">
            <a:avLst/>
          </a:prstGeom>
        </p:spPr>
        <p:txBody>
          <a:bodyPr wrap="square">
            <a:spAutoFit/>
          </a:bodyPr>
          <a:lstStyle/>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Recognize that each state is different yet most are grappling with similar issues </a:t>
            </a:r>
          </a:p>
          <a:p>
            <a:pPr marL="285750" indent="-285750">
              <a:buFont typeface="Arial" charset="0"/>
              <a:buChar char="•"/>
            </a:pPr>
            <a:endParaRPr lang="en-US" sz="200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Management is local: Work from the ground up with producers and groundwater management groups</a:t>
            </a:r>
          </a:p>
          <a:p>
            <a:pPr marL="285750" indent="-285750">
              <a:buFont typeface="Arial" charset="0"/>
              <a:buChar char="•"/>
            </a:pPr>
            <a:endParaRPr lang="en-US" sz="200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Foster partnerships for innovation around water tech for conservation</a:t>
            </a:r>
          </a:p>
          <a:p>
            <a:pPr marL="285750" indent="-285750">
              <a:buFont typeface="Arial" charset="0"/>
              <a:buChar char="•"/>
            </a:pPr>
            <a:endParaRPr lang="en-US" sz="2000" dirty="0">
              <a:solidFill>
                <a:srgbClr val="877B77"/>
              </a:solidFill>
              <a:latin typeface="Franklin Gothic Medium" charset="0"/>
              <a:ea typeface="Franklin Gothic Medium" charset="0"/>
              <a:cs typeface="Franklin Gothic Medium" charset="0"/>
            </a:endParaRPr>
          </a:p>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Ask the difficult questions</a:t>
            </a:r>
          </a:p>
        </p:txBody>
      </p:sp>
    </p:spTree>
    <p:extLst>
      <p:ext uri="{BB962C8B-B14F-4D97-AF65-F5344CB8AC3E}">
        <p14:creationId xmlns:p14="http://schemas.microsoft.com/office/powerpoint/2010/main" val="2373749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6EA59F-8CD1-7E42-980C-12DADC718487}"/>
              </a:ext>
            </a:extLst>
          </p:cNvPr>
          <p:cNvGrpSpPr/>
          <p:nvPr/>
        </p:nvGrpSpPr>
        <p:grpSpPr>
          <a:xfrm>
            <a:off x="-604479" y="1093434"/>
            <a:ext cx="10498456" cy="5528908"/>
            <a:chOff x="2849569" y="798040"/>
            <a:chExt cx="7635241" cy="4021022"/>
          </a:xfrm>
        </p:grpSpPr>
        <p:pic>
          <p:nvPicPr>
            <p:cNvPr id="7" name="Picture 6">
              <a:extLst>
                <a:ext uri="{FF2B5EF4-FFF2-40B4-BE49-F238E27FC236}">
                  <a16:creationId xmlns:a16="http://schemas.microsoft.com/office/drawing/2014/main" id="{9D25D33B-0F1C-3E43-B7A9-242AE78107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802135">
              <a:off x="5586659" y="798040"/>
              <a:ext cx="4898151" cy="3325274"/>
            </a:xfrm>
            <a:prstGeom prst="rect">
              <a:avLst/>
            </a:prstGeom>
          </p:spPr>
        </p:pic>
        <p:pic>
          <p:nvPicPr>
            <p:cNvPr id="9" name="Picture 8">
              <a:extLst>
                <a:ext uri="{FF2B5EF4-FFF2-40B4-BE49-F238E27FC236}">
                  <a16:creationId xmlns:a16="http://schemas.microsoft.com/office/drawing/2014/main" id="{D1CA5EF7-140B-554F-A370-F4E30457B4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 t="-731" r="-354"/>
            <a:stretch/>
          </p:blipFill>
          <p:spPr>
            <a:xfrm rot="20921010">
              <a:off x="2849569" y="1047941"/>
              <a:ext cx="5009305" cy="3771121"/>
            </a:xfrm>
            <a:prstGeom prst="rect">
              <a:avLst/>
            </a:prstGeom>
          </p:spPr>
        </p:pic>
      </p:grpSp>
      <p:sp>
        <p:nvSpPr>
          <p:cNvPr id="3" name="TextBox 2"/>
          <p:cNvSpPr txBox="1"/>
          <p:nvPr/>
        </p:nvSpPr>
        <p:spPr>
          <a:xfrm>
            <a:off x="1574800" y="282863"/>
            <a:ext cx="7569200" cy="584775"/>
          </a:xfrm>
          <a:prstGeom prst="rect">
            <a:avLst/>
          </a:prstGeom>
          <a:solidFill>
            <a:schemeClr val="bg1"/>
          </a:solidFill>
        </p:spPr>
        <p:txBody>
          <a:bodyPr wrap="square" rtlCol="0">
            <a:spAutoFit/>
          </a:bodyPr>
          <a:lstStyle/>
          <a:p>
            <a:r>
              <a:rPr lang="en-US" sz="3200" b="1" dirty="0">
                <a:solidFill>
                  <a:srgbClr val="20AA4D"/>
                </a:solidFill>
                <a:latin typeface="Franklin Gothic Medium" charset="0"/>
                <a:ea typeface="Franklin Gothic Medium" charset="0"/>
                <a:cs typeface="Franklin Gothic Medium" charset="0"/>
              </a:rPr>
              <a:t>Ogallala Water Coordinated Ag Project</a:t>
            </a:r>
          </a:p>
        </p:txBody>
      </p:sp>
      <p:sp>
        <p:nvSpPr>
          <p:cNvPr id="8" name="TextBox 7"/>
          <p:cNvSpPr txBox="1"/>
          <p:nvPr/>
        </p:nvSpPr>
        <p:spPr>
          <a:xfrm>
            <a:off x="195802" y="1977891"/>
            <a:ext cx="3838316" cy="1323439"/>
          </a:xfrm>
          <a:prstGeom prst="rect">
            <a:avLst/>
          </a:prstGeom>
          <a:solidFill>
            <a:schemeClr val="bg1"/>
          </a:solidFill>
        </p:spPr>
        <p:txBody>
          <a:bodyPr wrap="square" rtlCol="0">
            <a:spAutoFit/>
          </a:bodyPr>
          <a:lstStyle/>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2016-2020 USDA-NIFA funded </a:t>
            </a:r>
          </a:p>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&gt; 70 people</a:t>
            </a:r>
          </a:p>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9 institutions, 6 states</a:t>
            </a:r>
          </a:p>
          <a:p>
            <a:pPr marL="285750" indent="-285750">
              <a:buFont typeface="Arial" charset="0"/>
              <a:buChar char="•"/>
            </a:pPr>
            <a:r>
              <a:rPr lang="en-US" sz="2000" dirty="0">
                <a:solidFill>
                  <a:srgbClr val="877B77"/>
                </a:solidFill>
                <a:latin typeface="Franklin Gothic Medium" charset="0"/>
                <a:ea typeface="Franklin Gothic Medium" charset="0"/>
                <a:cs typeface="Franklin Gothic Medium" charset="0"/>
              </a:rPr>
              <a:t>Informed by an Advisory Board</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97315" y="5795567"/>
            <a:ext cx="7620001" cy="930315"/>
          </a:xfrm>
          <a:prstGeom prst="rect">
            <a:avLst/>
          </a:prstGeom>
        </p:spPr>
      </p:pic>
    </p:spTree>
    <p:extLst>
      <p:ext uri="{BB962C8B-B14F-4D97-AF65-F5344CB8AC3E}">
        <p14:creationId xmlns:p14="http://schemas.microsoft.com/office/powerpoint/2010/main" val="88854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https://nifa.usda.gov/sites/default/files/resource/Powerpt_usda_nifa_horizontal_rgb_30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22947" y="5548809"/>
            <a:ext cx="3459192" cy="659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1136251" y="1437944"/>
            <a:ext cx="6523037" cy="4037644"/>
          </a:xfrm>
          <a:prstGeom prst="rect">
            <a:avLst/>
          </a:prstGeom>
        </p:spPr>
      </p:pic>
      <p:sp>
        <p:nvSpPr>
          <p:cNvPr id="2" name="Rectangle 1"/>
          <p:cNvSpPr/>
          <p:nvPr/>
        </p:nvSpPr>
        <p:spPr>
          <a:xfrm>
            <a:off x="5911702" y="5935607"/>
            <a:ext cx="3062177" cy="659324"/>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l="6046" t="9965" r="7684" b="8769"/>
          <a:stretch/>
        </p:blipFill>
        <p:spPr>
          <a:xfrm>
            <a:off x="5759513" y="5015569"/>
            <a:ext cx="1832133" cy="1333479"/>
          </a:xfrm>
          <a:prstGeom prst="rect">
            <a:avLst/>
          </a:prstGeom>
        </p:spPr>
      </p:pic>
      <p:sp>
        <p:nvSpPr>
          <p:cNvPr id="3" name="TextBox 2"/>
          <p:cNvSpPr txBox="1"/>
          <p:nvPr/>
        </p:nvSpPr>
        <p:spPr>
          <a:xfrm>
            <a:off x="21265" y="6488668"/>
            <a:ext cx="25742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Source: D</a:t>
            </a:r>
            <a:r>
              <a:rPr kumimoji="0" lang="en-US" sz="1800" b="0" i="0" u="none" strike="noStrike" kern="1200" cap="none" spc="0" normalizeH="0" baseline="0" noProof="0" dirty="0">
                <a:ln>
                  <a:noFill/>
                </a:ln>
                <a:solidFill>
                  <a:prstClr val="black"/>
                </a:solidFill>
                <a:effectLst/>
                <a:uLnTx/>
                <a:uFillTx/>
                <a:latin typeface="Calibri"/>
                <a:ea typeface="+mn-ea"/>
                <a:cs typeface="+mn-cs"/>
              </a:rPr>
              <a:t>. Rudnick (UNL) </a:t>
            </a:r>
          </a:p>
        </p:txBody>
      </p:sp>
      <p:sp>
        <p:nvSpPr>
          <p:cNvPr id="7" name="TextBox 6">
            <a:extLst>
              <a:ext uri="{FF2B5EF4-FFF2-40B4-BE49-F238E27FC236}">
                <a16:creationId xmlns:a16="http://schemas.microsoft.com/office/drawing/2014/main" id="{A31ABC39-BF68-7447-8B44-ACBC619913F8}"/>
              </a:ext>
            </a:extLst>
          </p:cNvPr>
          <p:cNvSpPr txBox="1"/>
          <p:nvPr/>
        </p:nvSpPr>
        <p:spPr>
          <a:xfrm>
            <a:off x="1600894" y="524836"/>
            <a:ext cx="7372985" cy="646331"/>
          </a:xfrm>
          <a:prstGeom prst="rect">
            <a:avLst/>
          </a:prstGeom>
          <a:noFill/>
        </p:spPr>
        <p:txBody>
          <a:bodyPr wrap="square" rtlCol="0">
            <a:spAutoFit/>
          </a:bodyPr>
          <a:lstStyle/>
          <a:p>
            <a:pPr lvl="0">
              <a:defRPr/>
            </a:pPr>
            <a:r>
              <a:rPr lang="en-US" sz="3600" b="1" dirty="0">
                <a:solidFill>
                  <a:srgbClr val="60A3D7"/>
                </a:solidFill>
                <a:latin typeface="Calibri" charset="0"/>
                <a:ea typeface="Calibri" charset="0"/>
                <a:cs typeface="Calibri" charset="0"/>
              </a:rPr>
              <a:t>Integrated research and outreach</a:t>
            </a:r>
          </a:p>
        </p:txBody>
      </p:sp>
    </p:spTree>
    <p:extLst>
      <p:ext uri="{BB962C8B-B14F-4D97-AF65-F5344CB8AC3E}">
        <p14:creationId xmlns:p14="http://schemas.microsoft.com/office/powerpoint/2010/main" val="409123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B070C-6703-E147-9520-E8DBD80631CA}"/>
              </a:ext>
            </a:extLst>
          </p:cNvPr>
          <p:cNvPicPr>
            <a:picLocks noChangeAspect="1"/>
          </p:cNvPicPr>
          <p:nvPr/>
        </p:nvPicPr>
        <p:blipFill>
          <a:blip r:embed="rId4"/>
          <a:stretch>
            <a:fillRect/>
          </a:stretch>
        </p:blipFill>
        <p:spPr>
          <a:xfrm>
            <a:off x="347013" y="1155069"/>
            <a:ext cx="6058024" cy="3680618"/>
          </a:xfrm>
          <a:prstGeom prst="rect">
            <a:avLst/>
          </a:prstGeom>
        </p:spPr>
      </p:pic>
      <p:sp>
        <p:nvSpPr>
          <p:cNvPr id="12" name="TextBox 11"/>
          <p:cNvSpPr txBox="1"/>
          <p:nvPr/>
        </p:nvSpPr>
        <p:spPr>
          <a:xfrm>
            <a:off x="1625393" y="570655"/>
            <a:ext cx="773577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lumMod val="60000"/>
                    <a:lumOff val="40000"/>
                  </a:schemeClr>
                </a:solidFill>
                <a:effectLst/>
                <a:uLnTx/>
                <a:uFillTx/>
                <a:latin typeface="Calibri"/>
                <a:ea typeface="+mn-ea"/>
                <a:cs typeface="+mn-cs"/>
              </a:rPr>
              <a:t>Balanced approach was the most profitable</a:t>
            </a:r>
          </a:p>
        </p:txBody>
      </p:sp>
      <p:sp>
        <p:nvSpPr>
          <p:cNvPr id="13" name="TextBox 12"/>
          <p:cNvSpPr txBox="1"/>
          <p:nvPr/>
        </p:nvSpPr>
        <p:spPr>
          <a:xfrm>
            <a:off x="288758" y="4910062"/>
            <a:ext cx="885524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libri"/>
                <a:ea typeface="+mn-ea"/>
                <a:cs typeface="+mn-cs"/>
              </a:rPr>
              <a:t>“I’ve really learned a lot by participating in the UNL-TAPS competition. There were a lot of really cool tools at our disposal and we have had the opportunity to see if they can add value to our operation without risk.”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libri"/>
                <a:ea typeface="+mn-ea"/>
                <a:cs typeface="+mn-cs"/>
              </a:rPr>
              <a:t>-Producer Jon </a:t>
            </a:r>
            <a:r>
              <a:rPr kumimoji="0" lang="en-US" sz="2100" b="0" i="1" u="none" strike="noStrike" kern="1200" cap="none" spc="0" normalizeH="0" baseline="0" noProof="0" dirty="0" err="1">
                <a:ln>
                  <a:noFill/>
                </a:ln>
                <a:solidFill>
                  <a:prstClr val="black"/>
                </a:solidFill>
                <a:effectLst/>
                <a:uLnTx/>
                <a:uFillTx/>
                <a:latin typeface="Calibri"/>
                <a:ea typeface="+mn-ea"/>
                <a:cs typeface="+mn-cs"/>
              </a:rPr>
              <a:t>Walz</a:t>
            </a:r>
            <a:endParaRPr kumimoji="0" lang="en-US" sz="2100" b="0" i="1"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2633842" y="6209193"/>
            <a:ext cx="2592954"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a:ea typeface="+mn-ea"/>
                <a:cs typeface="+mn-cs"/>
                <a:hlinkClick r:id="rId5"/>
              </a:rPr>
              <a:t>https</a:t>
            </a:r>
            <a:r>
              <a:rPr kumimoji="0" lang="en-US" sz="2200" b="0" i="0" u="none" strike="noStrike" kern="1200" cap="none" spc="0" normalizeH="0" baseline="0" noProof="0" dirty="0">
                <a:ln>
                  <a:noFill/>
                </a:ln>
                <a:solidFill>
                  <a:prstClr val="black"/>
                </a:solidFill>
                <a:effectLst/>
                <a:uLnTx/>
                <a:uFillTx/>
                <a:latin typeface="Calibri"/>
                <a:ea typeface="+mn-ea"/>
                <a:cs typeface="+mn-cs"/>
                <a:hlinkClick r:id="rId5"/>
              </a:rPr>
              <a:t>://taps.unl.edu/</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t="28583" b="28953"/>
          <a:stretch/>
        </p:blipFill>
        <p:spPr>
          <a:xfrm>
            <a:off x="3376025" y="1455766"/>
            <a:ext cx="2937379" cy="748407"/>
          </a:xfrm>
          <a:prstGeom prst="rect">
            <a:avLst/>
          </a:prstGeom>
        </p:spPr>
      </p:pic>
      <p:sp>
        <p:nvSpPr>
          <p:cNvPr id="16" name="TextBox 15"/>
          <p:cNvSpPr txBox="1"/>
          <p:nvPr/>
        </p:nvSpPr>
        <p:spPr>
          <a:xfrm>
            <a:off x="6699788" y="1425718"/>
            <a:ext cx="1946907"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1st prize: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Most profitable farm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a:t>
            </a:r>
            <a:r>
              <a:rPr kumimoji="0" lang="en-US" sz="1800" b="1" i="0" u="none" strike="noStrike" kern="1200" cap="none" spc="0" normalizeH="0" baseline="30000" noProof="0" dirty="0">
                <a:ln>
                  <a:noFill/>
                </a:ln>
                <a:solidFill>
                  <a:prstClr val="black"/>
                </a:solidFill>
                <a:effectLst/>
                <a:uLnTx/>
                <a:uFillTx/>
                <a:latin typeface="Calibri"/>
                <a:ea typeface="+mn-ea"/>
                <a:cs typeface="+mn-cs"/>
              </a:rPr>
              <a:t>nd</a:t>
            </a:r>
            <a:r>
              <a:rPr kumimoji="0" lang="en-US" sz="1800" b="1" i="0" u="none" strike="noStrike" kern="1200" cap="none" spc="0" normalizeH="0" baseline="0" noProof="0" dirty="0">
                <a:ln>
                  <a:noFill/>
                </a:ln>
                <a:solidFill>
                  <a:prstClr val="black"/>
                </a:solidFill>
                <a:effectLst/>
                <a:uLnTx/>
                <a:uFillTx/>
                <a:latin typeface="Calibri"/>
                <a:ea typeface="+mn-ea"/>
                <a:cs typeface="+mn-cs"/>
              </a:rPr>
              <a:t> prize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Most water &amp; N use efficient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a:t>
            </a:r>
            <a:r>
              <a:rPr kumimoji="0" lang="en-US" sz="1800" b="1" i="0" u="none" strike="noStrike" kern="1200" cap="none" spc="0" normalizeH="0" baseline="30000" noProof="0" dirty="0">
                <a:ln>
                  <a:noFill/>
                </a:ln>
                <a:solidFill>
                  <a:prstClr val="black"/>
                </a:solidFill>
                <a:effectLst/>
                <a:uLnTx/>
                <a:uFillTx/>
                <a:latin typeface="Calibri"/>
                <a:ea typeface="+mn-ea"/>
                <a:cs typeface="+mn-cs"/>
              </a:rPr>
              <a:t>rd</a:t>
            </a:r>
            <a:r>
              <a:rPr kumimoji="0" lang="en-US" sz="1800" b="1" i="0" u="none" strike="noStrike" kern="1200" cap="none" spc="0" normalizeH="0" baseline="0" noProof="0" dirty="0">
                <a:ln>
                  <a:noFill/>
                </a:ln>
                <a:solidFill>
                  <a:prstClr val="black"/>
                </a:solidFill>
                <a:effectLst/>
                <a:uLnTx/>
                <a:uFillTx/>
                <a:latin typeface="Calibri"/>
                <a:ea typeface="+mn-ea"/>
                <a:cs typeface="+mn-cs"/>
              </a:rPr>
              <a:t> prize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Greatest yield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(x how profitable) </a:t>
            </a:r>
          </a:p>
        </p:txBody>
      </p:sp>
      <p:grpSp>
        <p:nvGrpSpPr>
          <p:cNvPr id="6" name="Group 5">
            <a:extLst>
              <a:ext uri="{FF2B5EF4-FFF2-40B4-BE49-F238E27FC236}">
                <a16:creationId xmlns:a16="http://schemas.microsoft.com/office/drawing/2014/main" id="{C6B207E5-019C-7D4E-B30D-8BDE0A90867A}"/>
              </a:ext>
            </a:extLst>
          </p:cNvPr>
          <p:cNvGrpSpPr/>
          <p:nvPr/>
        </p:nvGrpSpPr>
        <p:grpSpPr>
          <a:xfrm>
            <a:off x="1865791" y="3062796"/>
            <a:ext cx="687279" cy="995502"/>
            <a:chOff x="1865791" y="3062796"/>
            <a:chExt cx="687279" cy="995502"/>
          </a:xfrm>
        </p:grpSpPr>
        <p:sp>
          <p:nvSpPr>
            <p:cNvPr id="17" name="Oval 16">
              <a:extLst>
                <a:ext uri="{FF2B5EF4-FFF2-40B4-BE49-F238E27FC236}">
                  <a16:creationId xmlns:a16="http://schemas.microsoft.com/office/drawing/2014/main" id="{AC3BB6FF-8792-BE49-A1D3-24F307798B81}"/>
                </a:ext>
              </a:extLst>
            </p:cNvPr>
            <p:cNvSpPr/>
            <p:nvPr/>
          </p:nvSpPr>
          <p:spPr>
            <a:xfrm>
              <a:off x="1865791" y="3062796"/>
              <a:ext cx="372862" cy="656948"/>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D04784-D07C-164D-A177-E72D68B23942}"/>
                </a:ext>
              </a:extLst>
            </p:cNvPr>
            <p:cNvSpPr txBox="1"/>
            <p:nvPr/>
          </p:nvSpPr>
          <p:spPr>
            <a:xfrm>
              <a:off x="1971450" y="3719744"/>
              <a:ext cx="581620" cy="338554"/>
            </a:xfrm>
            <a:prstGeom prst="rect">
              <a:avLst/>
            </a:prstGeom>
            <a:noFill/>
          </p:spPr>
          <p:txBody>
            <a:bodyPr wrap="square" rtlCol="0">
              <a:spAutoFit/>
            </a:bodyPr>
            <a:lstStyle/>
            <a:p>
              <a:r>
                <a:rPr lang="en-US" sz="1600" dirty="0"/>
                <a:t>Yield</a:t>
              </a:r>
            </a:p>
          </p:txBody>
        </p:sp>
      </p:grpSp>
      <p:grpSp>
        <p:nvGrpSpPr>
          <p:cNvPr id="7" name="Group 6">
            <a:extLst>
              <a:ext uri="{FF2B5EF4-FFF2-40B4-BE49-F238E27FC236}">
                <a16:creationId xmlns:a16="http://schemas.microsoft.com/office/drawing/2014/main" id="{F71313F0-8CA1-6B4B-B50F-FA96596ABC7A}"/>
              </a:ext>
            </a:extLst>
          </p:cNvPr>
          <p:cNvGrpSpPr/>
          <p:nvPr/>
        </p:nvGrpSpPr>
        <p:grpSpPr>
          <a:xfrm>
            <a:off x="2794404" y="3062796"/>
            <a:ext cx="712275" cy="1180168"/>
            <a:chOff x="2794404" y="3062796"/>
            <a:chExt cx="712275" cy="1180168"/>
          </a:xfrm>
        </p:grpSpPr>
        <p:sp>
          <p:nvSpPr>
            <p:cNvPr id="4" name="Oval 3">
              <a:extLst>
                <a:ext uri="{FF2B5EF4-FFF2-40B4-BE49-F238E27FC236}">
                  <a16:creationId xmlns:a16="http://schemas.microsoft.com/office/drawing/2014/main" id="{F4DB47F6-D838-1147-BFAB-4CCA7BD4F4C0}"/>
                </a:ext>
              </a:extLst>
            </p:cNvPr>
            <p:cNvSpPr/>
            <p:nvPr/>
          </p:nvSpPr>
          <p:spPr>
            <a:xfrm>
              <a:off x="2867488" y="3062796"/>
              <a:ext cx="372862" cy="656948"/>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4A555F-86C7-724D-8FB5-72971B6598DE}"/>
                </a:ext>
              </a:extLst>
            </p:cNvPr>
            <p:cNvSpPr txBox="1"/>
            <p:nvPr/>
          </p:nvSpPr>
          <p:spPr>
            <a:xfrm>
              <a:off x="2794404" y="3719744"/>
              <a:ext cx="712275" cy="523220"/>
            </a:xfrm>
            <a:prstGeom prst="rect">
              <a:avLst/>
            </a:prstGeom>
            <a:noFill/>
          </p:spPr>
          <p:txBody>
            <a:bodyPr wrap="square" rtlCol="0">
              <a:spAutoFit/>
            </a:bodyPr>
            <a:lstStyle/>
            <a:p>
              <a:r>
                <a:rPr lang="en-US" sz="1400" dirty="0"/>
                <a:t>NUE &amp; WUE</a:t>
              </a:r>
            </a:p>
          </p:txBody>
        </p:sp>
      </p:grpSp>
    </p:spTree>
    <p:extLst>
      <p:ext uri="{BB962C8B-B14F-4D97-AF65-F5344CB8AC3E}">
        <p14:creationId xmlns:p14="http://schemas.microsoft.com/office/powerpoint/2010/main" val="300878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648623" y="573002"/>
            <a:ext cx="707997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lumMod val="60000"/>
                    <a:lumOff val="40000"/>
                  </a:schemeClr>
                </a:solidFill>
                <a:effectLst/>
                <a:uLnTx/>
                <a:uFillTx/>
                <a:latin typeface="Calibri" charset="0"/>
                <a:ea typeface="Calibri" charset="0"/>
                <a:cs typeface="Calibri" charset="0"/>
              </a:rPr>
              <a:t>Lessons learned from voluntary efforts</a:t>
            </a:r>
          </a:p>
        </p:txBody>
      </p:sp>
      <p:sp>
        <p:nvSpPr>
          <p:cNvPr id="5" name="TextBox 4"/>
          <p:cNvSpPr txBox="1"/>
          <p:nvPr/>
        </p:nvSpPr>
        <p:spPr>
          <a:xfrm>
            <a:off x="-315919" y="5641332"/>
            <a:ext cx="517398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48805" y="1949638"/>
            <a:ext cx="4465103" cy="247856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6167" y="1741421"/>
            <a:ext cx="3922638" cy="2782649"/>
          </a:xfrm>
          <a:prstGeom prst="rect">
            <a:avLst/>
          </a:prstGeom>
        </p:spPr>
      </p:pic>
      <p:sp>
        <p:nvSpPr>
          <p:cNvPr id="13" name="TextBox 12"/>
          <p:cNvSpPr txBox="1"/>
          <p:nvPr/>
        </p:nvSpPr>
        <p:spPr>
          <a:xfrm>
            <a:off x="2605006" y="6441263"/>
            <a:ext cx="308759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Liebsch</a:t>
            </a:r>
            <a:r>
              <a:rPr kumimoji="0" lang="en-US" sz="1800" b="0" i="1" u="none" strike="noStrike" kern="1200" cap="none" spc="0" normalizeH="0" baseline="0" noProof="0" dirty="0">
                <a:ln>
                  <a:noFill/>
                </a:ln>
                <a:solidFill>
                  <a:prstClr val="black"/>
                </a:solidFill>
                <a:effectLst/>
                <a:uLnTx/>
                <a:uFillTx/>
                <a:latin typeface="Calibri"/>
                <a:ea typeface="+mn-ea"/>
                <a:cs typeface="+mn-cs"/>
              </a:rPr>
              <a:t> &amp; Golden, 2017</a:t>
            </a:r>
          </a:p>
        </p:txBody>
      </p:sp>
      <p:sp>
        <p:nvSpPr>
          <p:cNvPr id="14" name="TextBox 13"/>
          <p:cNvSpPr txBox="1"/>
          <p:nvPr/>
        </p:nvSpPr>
        <p:spPr>
          <a:xfrm>
            <a:off x="6831015" y="1817370"/>
            <a:ext cx="13909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LEMA begins</a:t>
            </a:r>
          </a:p>
        </p:txBody>
      </p:sp>
      <p:cxnSp>
        <p:nvCxnSpPr>
          <p:cNvPr id="15" name="Straight Arrow Connector 14"/>
          <p:cNvCxnSpPr/>
          <p:nvPr/>
        </p:nvCxnSpPr>
        <p:spPr>
          <a:xfrm>
            <a:off x="7416490" y="2177935"/>
            <a:ext cx="0" cy="645339"/>
          </a:xfrm>
          <a:prstGeom prst="straightConnector1">
            <a:avLst/>
          </a:prstGeom>
          <a:ln w="285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41410" y="4455794"/>
            <a:ext cx="7798580" cy="19389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26% decrease in groundwater use in study area compared to target area</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Water use decrease=shifts in irrigated acreage of corn, alfalfa, grain sorghum, soy, wheat, mixed crops and </a:t>
            </a:r>
            <a:r>
              <a:rPr kumimoji="0" lang="en-US" sz="2400" b="0" i="1" u="none" strike="noStrike" kern="1200" cap="none" spc="0" normalizeH="0" baseline="0" noProof="0" dirty="0" err="1">
                <a:ln>
                  <a:noFill/>
                </a:ln>
                <a:solidFill>
                  <a:prstClr val="black"/>
                </a:solidFill>
                <a:effectLst/>
                <a:uLnTx/>
                <a:uFillTx/>
                <a:latin typeface="Calibri"/>
                <a:ea typeface="+mn-ea"/>
                <a:cs typeface="+mn-cs"/>
              </a:rPr>
              <a:t>mgmt</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No net negative impact on cash flow</a:t>
            </a:r>
          </a:p>
        </p:txBody>
      </p:sp>
      <p:sp>
        <p:nvSpPr>
          <p:cNvPr id="4" name="TextBox 3"/>
          <p:cNvSpPr txBox="1"/>
          <p:nvPr/>
        </p:nvSpPr>
        <p:spPr>
          <a:xfrm>
            <a:off x="753359" y="1185551"/>
            <a:ext cx="76701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Sheridan 6-Local Enhanced Management Area (LEMA) study</a:t>
            </a:r>
          </a:p>
        </p:txBody>
      </p:sp>
    </p:spTree>
    <p:extLst>
      <p:ext uri="{BB962C8B-B14F-4D97-AF65-F5344CB8AC3E}">
        <p14:creationId xmlns:p14="http://schemas.microsoft.com/office/powerpoint/2010/main" val="265577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839830" y="288802"/>
            <a:ext cx="641542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0AA4D"/>
                </a:solidFill>
                <a:effectLst/>
                <a:uLnTx/>
                <a:uFillTx/>
                <a:latin typeface="Calibri"/>
                <a:ea typeface="Calibri" charset="0"/>
                <a:cs typeface="Calibri" charset="0"/>
              </a:rPr>
              <a:t>Take home points from 2018 Ogallala Summit </a:t>
            </a:r>
          </a:p>
        </p:txBody>
      </p:sp>
      <p:sp>
        <p:nvSpPr>
          <p:cNvPr id="5" name="TextBox 4"/>
          <p:cNvSpPr txBox="1"/>
          <p:nvPr/>
        </p:nvSpPr>
        <p:spPr>
          <a:xfrm>
            <a:off x="759049" y="1535297"/>
            <a:ext cx="8094133" cy="2800767"/>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Having </a:t>
            </a:r>
            <a:r>
              <a:rPr kumimoji="0" lang="en-US" sz="2200" b="1" i="0" u="none" strike="noStrike" kern="1200" cap="none" spc="0" normalizeH="0" baseline="0" noProof="0" dirty="0">
                <a:ln>
                  <a:noFill/>
                </a:ln>
                <a:solidFill>
                  <a:prstClr val="black"/>
                </a:solidFill>
                <a:effectLst/>
                <a:uLnTx/>
                <a:uFillTx/>
                <a:latin typeface="Calibri"/>
                <a:ea typeface="+mn-ea"/>
                <a:cs typeface="+mn-cs"/>
              </a:rPr>
              <a:t>data</a:t>
            </a:r>
            <a:r>
              <a:rPr kumimoji="0" lang="en-US" sz="2200" b="0" i="0" u="none" strike="noStrike" kern="1200" cap="none" spc="0" normalizeH="0" baseline="0" noProof="0" dirty="0">
                <a:ln>
                  <a:noFill/>
                </a:ln>
                <a:solidFill>
                  <a:prstClr val="black"/>
                </a:solidFill>
                <a:effectLst/>
                <a:uLnTx/>
                <a:uFillTx/>
                <a:latin typeface="Calibri"/>
                <a:ea typeface="+mn-ea"/>
                <a:cs typeface="+mn-cs"/>
              </a:rPr>
              <a:t> on water use and water levels is essential</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There are many things </a:t>
            </a:r>
            <a:r>
              <a:rPr kumimoji="0" lang="en-US" sz="2200" b="1" i="0" u="none" strike="noStrike" kern="1200" cap="none" spc="0" normalizeH="0" baseline="0" noProof="0" dirty="0">
                <a:ln>
                  <a:noFill/>
                </a:ln>
                <a:solidFill>
                  <a:prstClr val="black"/>
                </a:solidFill>
                <a:effectLst/>
                <a:uLnTx/>
                <a:uFillTx/>
                <a:latin typeface="Calibri"/>
                <a:ea typeface="+mn-ea"/>
                <a:cs typeface="+mn-cs"/>
              </a:rPr>
              <a:t>we can do </a:t>
            </a:r>
            <a:r>
              <a:rPr kumimoji="0" lang="en-US" sz="2200" b="0" i="0" u="none" strike="noStrike" kern="1200" cap="none" spc="0" normalizeH="0" baseline="0" noProof="0" dirty="0">
                <a:ln>
                  <a:noFill/>
                </a:ln>
                <a:solidFill>
                  <a:prstClr val="black"/>
                </a:solidFill>
                <a:effectLst/>
                <a:uLnTx/>
                <a:uFillTx/>
                <a:latin typeface="Calibri"/>
                <a:ea typeface="+mn-ea"/>
                <a:cs typeface="+mn-cs"/>
              </a:rPr>
              <a:t>now</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lumMod val="85000"/>
                    <a:lumOff val="15000"/>
                  </a:prstClr>
                </a:solidFill>
                <a:effectLst/>
                <a:uLnTx/>
                <a:uFillTx/>
                <a:latin typeface="Calibri" charset="0"/>
                <a:ea typeface="Calibri" charset="0"/>
                <a:cs typeface="Calibri" charset="0"/>
              </a:rPr>
              <a:t>Prioritize maximizing </a:t>
            </a:r>
            <a:r>
              <a:rPr kumimoji="0" lang="en-US" sz="2200" b="1" i="0" u="none" strike="noStrike" kern="1200" cap="none" spc="0" normalizeH="0" baseline="0" noProof="0" dirty="0">
                <a:ln>
                  <a:noFill/>
                </a:ln>
                <a:solidFill>
                  <a:prstClr val="black">
                    <a:lumMod val="85000"/>
                    <a:lumOff val="15000"/>
                  </a:prstClr>
                </a:solidFill>
                <a:effectLst/>
                <a:uLnTx/>
                <a:uFillTx/>
                <a:latin typeface="Calibri" charset="0"/>
                <a:ea typeface="Calibri" charset="0"/>
                <a:cs typeface="Calibri" charset="0"/>
              </a:rPr>
              <a:t>return on investment </a:t>
            </a:r>
            <a:r>
              <a:rPr kumimoji="0" lang="en-US" sz="2200" b="0" i="0" u="none" strike="noStrike" kern="1200" cap="none" spc="0" normalizeH="0" baseline="0" noProof="0" dirty="0">
                <a:ln>
                  <a:noFill/>
                </a:ln>
                <a:solidFill>
                  <a:prstClr val="black">
                    <a:lumMod val="85000"/>
                    <a:lumOff val="15000"/>
                  </a:prstClr>
                </a:solidFill>
                <a:effectLst/>
                <a:uLnTx/>
                <a:uFillTx/>
                <a:latin typeface="Calibri" charset="0"/>
                <a:ea typeface="Calibri" charset="0"/>
                <a:cs typeface="Calibri" charset="0"/>
              </a:rPr>
              <a:t>over </a:t>
            </a:r>
            <a:r>
              <a:rPr kumimoji="0" lang="en-US" sz="2200" b="1" i="0" u="none" strike="noStrike" kern="1200" cap="none" spc="0" normalizeH="0" baseline="0" noProof="0" dirty="0">
                <a:ln>
                  <a:noFill/>
                </a:ln>
                <a:solidFill>
                  <a:prstClr val="black">
                    <a:lumMod val="85000"/>
                    <a:lumOff val="15000"/>
                  </a:prstClr>
                </a:solidFill>
                <a:effectLst/>
                <a:uLnTx/>
                <a:uFillTx/>
                <a:latin typeface="Calibri" charset="0"/>
                <a:ea typeface="Calibri" charset="0"/>
                <a:cs typeface="Calibri" charset="0"/>
              </a:rPr>
              <a:t>maximizing yields</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Peer-to-peer</a:t>
            </a:r>
            <a:r>
              <a:rPr kumimoji="0" lang="en-US" sz="2200" b="0" i="0" u="none" strike="noStrike" kern="1200" cap="none" spc="0" normalizeH="0" baseline="0" noProof="0" dirty="0">
                <a:ln>
                  <a:noFill/>
                </a:ln>
                <a:solidFill>
                  <a:prstClr val="black"/>
                </a:solidFill>
                <a:effectLst/>
                <a:uLnTx/>
                <a:uFillTx/>
                <a:latin typeface="Calibri"/>
                <a:ea typeface="+mn-ea"/>
                <a:cs typeface="+mn-cs"/>
              </a:rPr>
              <a:t> exchange among producers + industry engagement</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Calibri" charset="0"/>
                <a:ea typeface="Calibri" charset="0"/>
                <a:cs typeface="Calibri" charset="0"/>
              </a:rPr>
              <a:t>Dynamic scheduling </a:t>
            </a:r>
            <a:r>
              <a:rPr kumimoji="0" lang="en-US" sz="2200" b="0" i="0" u="none" strike="noStrike" kern="1200" cap="none" spc="0" normalizeH="0" baseline="0" noProof="0" dirty="0">
                <a:ln>
                  <a:noFill/>
                </a:ln>
                <a:solidFill>
                  <a:prstClr val="black">
                    <a:lumMod val="85000"/>
                    <a:lumOff val="15000"/>
                  </a:prstClr>
                </a:solidFill>
                <a:effectLst/>
                <a:uLnTx/>
                <a:uFillTx/>
                <a:latin typeface="Calibri" charset="0"/>
                <a:ea typeface="Calibri" charset="0"/>
                <a:cs typeface="Calibri" charset="0"/>
              </a:rPr>
              <a:t>of irrigation can save time, water, money</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Adaptation/improved water management depends on</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mn-cs"/>
              </a:rPr>
              <a:t>The policy + practice sandwich </a:t>
            </a:r>
            <a:r>
              <a:rPr kumimoji="0" lang="en-US" sz="2200" b="0" i="0" u="none" strike="noStrike" kern="1200" cap="none" spc="0" normalizeH="0" baseline="0" noProof="0" dirty="0">
                <a:ln>
                  <a:noFill/>
                </a:ln>
                <a:solidFill>
                  <a:prstClr val="black"/>
                </a:solidFill>
                <a:effectLst/>
                <a:uLnTx/>
                <a:uFillTx/>
                <a:latin typeface="Calibri"/>
                <a:ea typeface="+mn-ea"/>
                <a:cs typeface="+mn-cs"/>
              </a:rPr>
              <a:t>(tech alone will not “save us”)</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4566897"/>
            <a:ext cx="9144000" cy="2391833"/>
          </a:xfrm>
          <a:prstGeom prst="rect">
            <a:avLst/>
          </a:prstGeom>
        </p:spPr>
      </p:pic>
      <p:grpSp>
        <p:nvGrpSpPr>
          <p:cNvPr id="6" name="Group 5"/>
          <p:cNvGrpSpPr/>
          <p:nvPr/>
        </p:nvGrpSpPr>
        <p:grpSpPr>
          <a:xfrm>
            <a:off x="759049" y="4566897"/>
            <a:ext cx="7704668" cy="1154162"/>
            <a:chOff x="1496803" y="714045"/>
            <a:chExt cx="7704668" cy="1154162"/>
          </a:xfrm>
          <a:solidFill>
            <a:schemeClr val="accent1"/>
          </a:solidFill>
        </p:grpSpPr>
        <p:sp>
          <p:nvSpPr>
            <p:cNvPr id="4" name="Rectangle 3"/>
            <p:cNvSpPr/>
            <p:nvPr/>
          </p:nvSpPr>
          <p:spPr>
            <a:xfrm>
              <a:off x="1496803" y="714045"/>
              <a:ext cx="7647198" cy="1154162"/>
            </a:xfrm>
            <a:prstGeom prst="rect">
              <a:avLst/>
            </a:prstGeom>
            <a:grpFill/>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1496803" y="760211"/>
              <a:ext cx="7704668" cy="1107996"/>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a:ea typeface="+mn-ea"/>
                  <a:cs typeface="+mn-cs"/>
                </a:rPr>
                <a:t>“How do you make someone change [their water use practices]?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a:ea typeface="+mn-ea"/>
                  <a:cs typeface="+mn-cs"/>
                </a:rPr>
                <a:t>Set a groundwater production limit and hold their feet to the fire.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a:ea typeface="+mn-ea"/>
                  <a:cs typeface="+mn-cs"/>
                </a:rPr>
                <a:t>And show them that it pencils out.”  </a:t>
              </a:r>
              <a:r>
                <a:rPr kumimoji="0" lang="en-US" sz="2200" b="1" i="1" u="none" strike="noStrike" kern="1200" cap="none" spc="0" normalizeH="0" baseline="0" noProof="0" dirty="0">
                  <a:ln>
                    <a:noFill/>
                  </a:ln>
                  <a:solidFill>
                    <a:prstClr val="black"/>
                  </a:solidFill>
                  <a:effectLst/>
                  <a:uLnTx/>
                  <a:uFillTx/>
                  <a:latin typeface="Calibri"/>
                  <a:ea typeface="+mn-ea"/>
                  <a:cs typeface="+mn-cs"/>
                </a:rPr>
                <a:t>-Summit participant</a:t>
              </a:r>
            </a:p>
          </p:txBody>
        </p:sp>
      </p:grpSp>
    </p:spTree>
    <p:extLst>
      <p:ext uri="{BB962C8B-B14F-4D97-AF65-F5344CB8AC3E}">
        <p14:creationId xmlns:p14="http://schemas.microsoft.com/office/powerpoint/2010/main" val="69658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628103" y="456380"/>
            <a:ext cx="5338916"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0A3D7"/>
                </a:solidFill>
                <a:effectLst/>
                <a:uLnTx/>
                <a:uFillTx/>
                <a:latin typeface="Franklin Gothic Medium" charset="0"/>
                <a:ea typeface="Franklin Gothic Medium" charset="0"/>
                <a:cs typeface="Franklin Gothic Medium" charset="0"/>
              </a:rPr>
              <a:t>Part 2. Why conserve? What is the value of groundwater today and tomorrow?</a:t>
            </a:r>
            <a:endParaRPr kumimoji="0" lang="en-US" sz="3200" b="0" i="1" u="none" strike="noStrike" kern="1200" cap="none" spc="0" normalizeH="0" baseline="0" noProof="0" dirty="0">
              <a:ln>
                <a:noFill/>
              </a:ln>
              <a:solidFill>
                <a:srgbClr val="00B050"/>
              </a:solidFill>
              <a:effectLst/>
              <a:uLnTx/>
              <a:uFillTx/>
              <a:latin typeface="Calibri"/>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3362633" cy="6858000"/>
          </a:xfrm>
          <a:prstGeom prst="rect">
            <a:avLst/>
          </a:prstGeom>
        </p:spPr>
      </p:pic>
    </p:spTree>
    <p:extLst>
      <p:ext uri="{BB962C8B-B14F-4D97-AF65-F5344CB8AC3E}">
        <p14:creationId xmlns:p14="http://schemas.microsoft.com/office/powerpoint/2010/main" val="4226913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23434</TotalTime>
  <Words>1872</Words>
  <Application>Microsoft Macintosh PowerPoint</Application>
  <PresentationFormat>On-screen Show (4:3)</PresentationFormat>
  <Paragraphs>306</Paragraphs>
  <Slides>26</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Franklin Gothic Medium</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and Methods</vt:lpstr>
      <vt:lpstr>PowerPoint Presentation</vt:lpstr>
      <vt:lpstr>Should groundwater be saved or conserved?</vt:lpstr>
      <vt:lpstr>“Groundwater should be used.   Groundwater does no good in the ground.”</vt:lpstr>
      <vt:lpstr>PowerPoint Presentation</vt:lpstr>
      <vt:lpstr>Barriers to conservation? % Agree/Strongly Agree</vt:lpstr>
      <vt:lpstr>Groundwater should be conserved today so that…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Schipanski,Meagan</cp:lastModifiedBy>
  <cp:revision>323</cp:revision>
  <dcterms:created xsi:type="dcterms:W3CDTF">2015-06-12T16:45:43Z</dcterms:created>
  <dcterms:modified xsi:type="dcterms:W3CDTF">2019-01-10T17:55:43Z</dcterms:modified>
</cp:coreProperties>
</file>